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81" r:id="rId3"/>
    <p:sldId id="426" r:id="rId5"/>
    <p:sldId id="318" r:id="rId6"/>
    <p:sldId id="409" r:id="rId7"/>
    <p:sldId id="355" r:id="rId8"/>
    <p:sldId id="359" r:id="rId9"/>
    <p:sldId id="430" r:id="rId10"/>
    <p:sldId id="360" r:id="rId11"/>
    <p:sldId id="357" r:id="rId12"/>
    <p:sldId id="356" r:id="rId13"/>
    <p:sldId id="429" r:id="rId14"/>
    <p:sldId id="380" r:id="rId15"/>
    <p:sldId id="317" r:id="rId16"/>
    <p:sldId id="383" r:id="rId17"/>
    <p:sldId id="338" r:id="rId18"/>
    <p:sldId id="361" r:id="rId19"/>
    <p:sldId id="340" r:id="rId20"/>
    <p:sldId id="342" r:id="rId21"/>
    <p:sldId id="381" r:id="rId22"/>
    <p:sldId id="382" r:id="rId23"/>
    <p:sldId id="384" r:id="rId24"/>
    <p:sldId id="385" r:id="rId25"/>
    <p:sldId id="387" r:id="rId26"/>
    <p:sldId id="386" r:id="rId27"/>
    <p:sldId id="388" r:id="rId28"/>
    <p:sldId id="404" r:id="rId29"/>
    <p:sldId id="405" r:id="rId30"/>
    <p:sldId id="406" r:id="rId31"/>
    <p:sldId id="410" r:id="rId32"/>
    <p:sldId id="407" r:id="rId33"/>
    <p:sldId id="408" r:id="rId34"/>
    <p:sldId id="411" r:id="rId35"/>
    <p:sldId id="412" r:id="rId36"/>
    <p:sldId id="420" r:id="rId37"/>
    <p:sldId id="413" r:id="rId38"/>
    <p:sldId id="417" r:id="rId39"/>
    <p:sldId id="419" r:id="rId40"/>
    <p:sldId id="418" r:id="rId41"/>
    <p:sldId id="416" r:id="rId42"/>
    <p:sldId id="415" r:id="rId43"/>
    <p:sldId id="421" r:id="rId44"/>
    <p:sldId id="422" r:id="rId45"/>
    <p:sldId id="427" r:id="rId46"/>
    <p:sldId id="289" r:id="rId47"/>
    <p:sldId id="424" r:id="rId48"/>
    <p:sldId id="299" r:id="rId49"/>
  </p:sldIdLst>
  <p:sldSz cx="12192000" cy="6858000"/>
  <p:notesSz cx="9144000" cy="6858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71" d="100"/>
          <a:sy n="71" d="100"/>
        </p:scale>
        <p:origin x="1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26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2" Type="http://schemas.openxmlformats.org/officeDocument/2006/relationships/tableStyles" Target="tableStyles.xml"/><Relationship Id="rId51" Type="http://schemas.openxmlformats.org/officeDocument/2006/relationships/viewProps" Target="viewProps.xml"/><Relationship Id="rId50" Type="http://schemas.openxmlformats.org/officeDocument/2006/relationships/presProps" Target="presProps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AA08A3-3CCC-49E6-964C-E1738A6D992D}" type="datetimeFigureOut">
              <a:rPr lang="es-ES" smtClean="0"/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B2CB49-322C-48BB-A333-B208C96D6BAF}" type="slidenum">
              <a:rPr lang="es-ES" smtClean="0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Marcador de posición de imagen de diapositiva 1"/>
          <p:cNvSpPr/>
          <p:nvPr>
            <p:ph type="sldImg" idx="2"/>
          </p:nvPr>
        </p:nvSpPr>
        <p:spPr/>
      </p:sp>
      <p:sp>
        <p:nvSpPr>
          <p:cNvPr id="3" name="Marcador de posición de texto 2"/>
          <p:cNvSpPr/>
          <p:nvPr>
            <p:ph type="body" idx="3"/>
          </p:nvPr>
        </p:nvSpPr>
        <p:spPr/>
        <p:txBody>
          <a:bodyPr/>
          <a:p>
            <a:endParaRPr lang="es-E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Marcador de posición de imagen de diapositiva 1"/>
          <p:cNvSpPr/>
          <p:nvPr>
            <p:ph type="sldImg" idx="2"/>
          </p:nvPr>
        </p:nvSpPr>
        <p:spPr/>
      </p:sp>
      <p:sp>
        <p:nvSpPr>
          <p:cNvPr id="3" name="Marcador de posición de texto 2"/>
          <p:cNvSpPr/>
          <p:nvPr>
            <p:ph type="body" idx="3"/>
          </p:nvPr>
        </p:nvSpPr>
        <p:spPr/>
        <p:txBody>
          <a:bodyPr/>
          <a:p>
            <a:endParaRPr lang="es-E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Marcador de posición de imagen de diapositiva 1"/>
          <p:cNvSpPr/>
          <p:nvPr>
            <p:ph type="sldImg" idx="2"/>
          </p:nvPr>
        </p:nvSpPr>
        <p:spPr/>
      </p:sp>
      <p:sp>
        <p:nvSpPr>
          <p:cNvPr id="3" name="Marcador de posición de texto 2"/>
          <p:cNvSpPr/>
          <p:nvPr>
            <p:ph type="body" idx="3"/>
          </p:nvPr>
        </p:nvSpPr>
        <p:spPr/>
        <p:txBody>
          <a:bodyPr/>
          <a:p>
            <a:endParaRPr lang="es-E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Marcador de posición de imagen de diapositiva 1"/>
          <p:cNvSpPr/>
          <p:nvPr>
            <p:ph type="sldImg" idx="2"/>
          </p:nvPr>
        </p:nvSpPr>
        <p:spPr/>
      </p:sp>
      <p:sp>
        <p:nvSpPr>
          <p:cNvPr id="3" name="Marcador de posición de texto 2"/>
          <p:cNvSpPr/>
          <p:nvPr>
            <p:ph type="body" idx="3"/>
          </p:nvPr>
        </p:nvSpPr>
        <p:spPr/>
        <p:txBody>
          <a:bodyPr/>
          <a:p>
            <a:endParaRPr lang="es-E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Marcador de posición de imagen de diapositiva 1"/>
          <p:cNvSpPr/>
          <p:nvPr>
            <p:ph type="sldImg" idx="2"/>
          </p:nvPr>
        </p:nvSpPr>
        <p:spPr/>
      </p:sp>
      <p:sp>
        <p:nvSpPr>
          <p:cNvPr id="3" name="Marcador de posición de texto 2"/>
          <p:cNvSpPr/>
          <p:nvPr>
            <p:ph type="body" idx="3"/>
          </p:nvPr>
        </p:nvSpPr>
        <p:spPr/>
        <p:txBody>
          <a:bodyPr/>
          <a:p>
            <a:endParaRPr lang="es-E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Marcador de posición de imagen de diapositiva 1"/>
          <p:cNvSpPr/>
          <p:nvPr>
            <p:ph type="sldImg" idx="2"/>
          </p:nvPr>
        </p:nvSpPr>
        <p:spPr/>
      </p:sp>
      <p:sp>
        <p:nvSpPr>
          <p:cNvPr id="3" name="Marcador de posición de texto 2"/>
          <p:cNvSpPr/>
          <p:nvPr>
            <p:ph type="body" idx="3"/>
          </p:nvPr>
        </p:nvSpPr>
        <p:spPr/>
        <p:txBody>
          <a:bodyPr/>
          <a:p>
            <a:endParaRPr lang="es-E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6D8F0-5C9D-428F-9F57-94D29B348843}" type="datetimeFigureOut">
              <a:rPr lang="es-ES" smtClean="0"/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5ACBA-6A5F-444B-A84F-30B7CBC79493}" type="slidenum">
              <a:rPr lang="es-ES" smtClean="0"/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6D8F0-5C9D-428F-9F57-94D29B348843}" type="datetimeFigureOut">
              <a:rPr lang="es-ES" smtClean="0"/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5ACBA-6A5F-444B-A84F-30B7CBC79493}" type="slidenum">
              <a:rPr lang="es-ES" smtClean="0"/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6D8F0-5C9D-428F-9F57-94D29B348843}" type="datetimeFigureOut">
              <a:rPr lang="es-ES" smtClean="0"/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5ACBA-6A5F-444B-A84F-30B7CBC79493}" type="slidenum">
              <a:rPr lang="es-ES" smtClean="0"/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  <a:endParaRPr lang="es-ES" smtClean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6D8F0-5C9D-428F-9F57-94D29B348843}" type="datetimeFigureOut">
              <a:rPr lang="es-ES" smtClean="0"/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5ACBA-6A5F-444B-A84F-30B7CBC79493}" type="slidenum">
              <a:rPr lang="es-ES" smtClean="0"/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6D8F0-5C9D-428F-9F57-94D29B348843}" type="datetimeFigureOut">
              <a:rPr lang="es-ES" smtClean="0"/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5ACBA-6A5F-444B-A84F-30B7CBC79493}" type="slidenum">
              <a:rPr lang="es-ES" smtClean="0"/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  <a:endParaRPr lang="es-ES" smtClean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  <a:endParaRPr lang="es-ES" smtClean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6D8F0-5C9D-428F-9F57-94D29B348843}" type="datetimeFigureOut">
              <a:rPr lang="es-ES" smtClean="0"/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5ACBA-6A5F-444B-A84F-30B7CBC79493}" type="slidenum">
              <a:rPr lang="es-ES" smtClean="0"/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6D8F0-5C9D-428F-9F57-94D29B348843}" type="datetimeFigureOut">
              <a:rPr lang="es-ES" smtClean="0"/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5ACBA-6A5F-444B-A84F-30B7CBC79493}" type="slidenum">
              <a:rPr lang="es-ES" smtClean="0"/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6D8F0-5C9D-428F-9F57-94D29B348843}" type="datetimeFigureOut">
              <a:rPr lang="es-ES" smtClean="0"/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5ACBA-6A5F-444B-A84F-30B7CBC79493}" type="slidenum">
              <a:rPr lang="es-ES" smtClean="0"/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  <a:endParaRPr lang="es-ES" smtClean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6D8F0-5C9D-428F-9F57-94D29B348843}" type="datetimeFigureOut">
              <a:rPr lang="es-ES" smtClean="0"/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5ACBA-6A5F-444B-A84F-30B7CBC79493}" type="slidenum">
              <a:rPr lang="es-ES" smtClean="0"/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6D8F0-5C9D-428F-9F57-94D29B348843}" type="datetimeFigureOut">
              <a:rPr lang="es-ES" smtClean="0"/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5ACBA-6A5F-444B-A84F-30B7CBC79493}" type="slidenum">
              <a:rPr lang="es-ES" smtClean="0"/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6D8F0-5C9D-428F-9F57-94D29B348843}" type="datetimeFigureOut">
              <a:rPr lang="es-ES" smtClean="0"/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5ACBA-6A5F-444B-A84F-30B7CBC79493}" type="slidenum">
              <a:rPr lang="es-ES" smtClean="0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Cuadro de texto 3"/>
          <p:cNvSpPr txBox="1"/>
          <p:nvPr/>
        </p:nvSpPr>
        <p:spPr>
          <a:xfrm>
            <a:off x="635" y="139700"/>
            <a:ext cx="12051665" cy="27997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s-ES" altLang="en-US" sz="8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Conjugates, paths, </a:t>
            </a:r>
            <a:endParaRPr lang="es-ES" altLang="en-US" sz="88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sym typeface="+mn-ea"/>
            </a:endParaRPr>
          </a:p>
          <a:p>
            <a:pPr algn="ctr"/>
            <a:r>
              <a:rPr lang="es-ES" altLang="en-US" sz="8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and groups of  </a:t>
            </a:r>
            <a:r>
              <a:rPr lang="es-ES" altLang="en-U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 </a:t>
            </a:r>
            <a:endParaRPr lang="es-ES" altLang="en-US" sz="44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sym typeface="+mn-ea"/>
            </a:endParaRPr>
          </a:p>
        </p:txBody>
      </p:sp>
      <p:sp>
        <p:nvSpPr>
          <p:cNvPr id="7" name="Cuadro de texto 6"/>
          <p:cNvSpPr txBox="1"/>
          <p:nvPr/>
        </p:nvSpPr>
        <p:spPr>
          <a:xfrm>
            <a:off x="893445" y="5964555"/>
            <a:ext cx="104343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s-ES" altLang="en-US" sz="4800">
                <a:ln w="12700">
                  <a:solidFill>
                    <a:schemeClr val="tx2">
                      <a:lumMod val="75000"/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  <a:lumMod val="75000"/>
                    </a:schemeClr>
                  </a:outerShdw>
                </a:effectLst>
              </a:rPr>
              <a:t>Andrés Navas, USACH and UNAM</a:t>
            </a:r>
            <a:endParaRPr lang="es-ES" altLang="en-US" sz="4800">
              <a:ln w="12700">
                <a:solidFill>
                  <a:schemeClr val="tx2">
                    <a:lumMod val="75000"/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  <a:lumMod val="75000"/>
                  </a:schemeClr>
                </a:outerShdw>
              </a:effectLst>
            </a:endParaRPr>
          </a:p>
        </p:txBody>
      </p:sp>
      <p:pic>
        <p:nvPicPr>
          <p:cNvPr id="3" name="Imagen 2" descr="unnam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16760" y="2939415"/>
            <a:ext cx="8188325" cy="316039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endParaRPr lang="es-ES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440690" y="2158365"/>
            <a:ext cx="11344910" cy="4434840"/>
          </a:xfrm>
        </p:spPr>
        <p:txBody>
          <a:bodyPr>
            <a:normAutofit lnSpcReduction="10000"/>
          </a:bodyPr>
          <a:p>
            <a:pPr marL="0" indent="0">
              <a:buNone/>
            </a:pPr>
            <a:endParaRPr lang="es-ES" altLang="en-US">
              <a:pattFill prst="dkUpDiag">
                <a:fgClr>
                  <a:schemeClr val="bg1">
                    <a:lumMod val="50000"/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  <a:alpha val="40000"/>
                    <a:lumMod val="50000"/>
                  </a:schemeClr>
                </a:outerShdw>
              </a:effectLst>
            </a:endParaRPr>
          </a:p>
          <a:p>
            <a:r>
              <a:rPr lang="es-ES" altLang="en-US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Des carrés magiques en cadeaux.</a:t>
            </a:r>
            <a:endParaRPr lang="es-ES" altLang="en-US" sz="36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</a:endParaRPr>
          </a:p>
          <a:p>
            <a:r>
              <a:rPr lang="es-ES" altLang="en-US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Le carré magique de Khajuraho est un hypercube.</a:t>
            </a:r>
            <a:endParaRPr lang="es-ES" altLang="en-US" sz="36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</a:endParaRPr>
          </a:p>
          <a:p>
            <a:pPr marL="0" indent="0">
              <a:buNone/>
            </a:pPr>
            <a:endParaRPr lang="es-ES" altLang="en-US" sz="36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es-ES" altLang="en-US" sz="3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</a:rPr>
              <a:t>- If you get an idea for computing P</a:t>
            </a:r>
            <a:r>
              <a:rPr lang="es-ES" altLang="en-US" sz="3600" baseline="-25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</a:rPr>
              <a:t>7  </a:t>
            </a:r>
            <a:r>
              <a:rPr lang="es-ES" altLang="en-US" sz="3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</a:rPr>
              <a:t>please tell me ! </a:t>
            </a:r>
            <a:endParaRPr lang="es-ES" altLang="en-US" sz="36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es-ES" altLang="en-US" sz="3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</a:rPr>
              <a:t>- In any case, you will lear how to build your own magic square...</a:t>
            </a:r>
            <a:endParaRPr lang="es-ES" altLang="en-US" sz="3600">
              <a:pattFill prst="dkUpDiag">
                <a:fgClr>
                  <a:schemeClr val="bg1">
                    <a:lumMod val="50000"/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  <a:alpha val="40000"/>
                    <a:lumMod val="50000"/>
                  </a:schemeClr>
                </a:outerShdw>
              </a:effectLst>
            </a:endParaRPr>
          </a:p>
          <a:p>
            <a:pPr marL="0" indent="0">
              <a:buNone/>
            </a:pPr>
            <a:endParaRPr lang="es-ES" altLang="en-US" baseline="-25000"/>
          </a:p>
          <a:p>
            <a:pPr marL="0" indent="0">
              <a:buNone/>
            </a:pPr>
            <a:endParaRPr lang="es-ES" altLang="en-US"/>
          </a:p>
          <a:p>
            <a:pPr marL="0" indent="0">
              <a:buNone/>
            </a:pPr>
            <a:endParaRPr lang="es-ES" altLang="en-US" baseline="-25000"/>
          </a:p>
        </p:txBody>
      </p:sp>
      <p:pic>
        <p:nvPicPr>
          <p:cNvPr id="9" name="Imagen 8" descr="i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2270"/>
            <a:ext cx="12192000" cy="148209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209675" y="552450"/>
            <a:ext cx="9772650" cy="891540"/>
          </a:xfrm>
          <a:prstGeom prst="rect">
            <a:avLst/>
          </a:prstGeom>
          <a:solidFill>
            <a:srgbClr val="F4DC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5200" b="1" dirty="0" err="1">
                <a:solidFill>
                  <a:srgbClr val="C00000"/>
                </a:solidFill>
                <a:latin typeface="Papyrus" panose="020B0602040200020303" pitchFamily="66" charset="0"/>
              </a:rPr>
              <a:t>Ramanujan</a:t>
            </a:r>
            <a:r>
              <a:rPr lang="es-ES" altLang="fr-FR" sz="5200" b="1" dirty="0" err="1">
                <a:solidFill>
                  <a:srgbClr val="C00000"/>
                </a:solidFill>
                <a:latin typeface="Papyrus" panose="020B0602040200020303" pitchFamily="66" charset="0"/>
              </a:rPr>
              <a:t>’s magic square</a:t>
            </a:r>
            <a:endParaRPr lang="es-ES" altLang="fr-FR" sz="5200" b="1" dirty="0" err="1">
              <a:solidFill>
                <a:srgbClr val="C00000"/>
              </a:solidFill>
              <a:latin typeface="Papyrus" panose="020B0602040200020303" pitchFamily="66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s-ES" alt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Groups as dynamical objects I</a:t>
            </a:r>
            <a:r>
              <a:rPr lang="es-ES" altLang="en-US"/>
              <a:t> </a:t>
            </a:r>
            <a:endParaRPr lang="es-ES" altLang="en-US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394335" y="1825625"/>
            <a:ext cx="11403330" cy="4351655"/>
          </a:xfrm>
        </p:spPr>
        <p:txBody>
          <a:bodyPr>
            <a:normAutofit lnSpcReduction="20000"/>
          </a:bodyPr>
          <a:p>
            <a:pPr algn="just"/>
            <a:endParaRPr lang="es-ES" altLang="en-US" sz="3600"/>
          </a:p>
          <a:p>
            <a:pPr algn="just"/>
            <a:r>
              <a:rPr lang="es-ES" altLang="en-US" sz="3600"/>
              <a:t>Every group is a subgroup of the group of permuta-</a:t>
            </a:r>
            <a:endParaRPr lang="es-ES" altLang="en-US" sz="3600"/>
          </a:p>
          <a:p>
            <a:pPr marL="0" indent="0" algn="just">
              <a:buNone/>
            </a:pPr>
            <a:r>
              <a:rPr lang="es-ES" altLang="en-US" sz="3600"/>
              <a:t>  tions of some object (Cayley).</a:t>
            </a:r>
            <a:endParaRPr lang="es-ES" altLang="en-US" sz="3600"/>
          </a:p>
          <a:p>
            <a:pPr algn="just"/>
            <a:endParaRPr lang="es-ES" altLang="en-US" sz="3600"/>
          </a:p>
          <a:p>
            <a:pPr marL="0" indent="0" algn="just">
              <a:buNone/>
            </a:pPr>
            <a:r>
              <a:rPr lang="es-ES" altLang="en-US" sz="3600"/>
              <a:t> </a:t>
            </a:r>
            <a:r>
              <a:rPr lang="es-ES" altLang="en-US" sz="3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</a:rPr>
              <a:t> </a:t>
            </a:r>
            <a:r>
              <a:rPr lang="es-ES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</a:rPr>
              <a:t>Proof:</a:t>
            </a:r>
            <a:r>
              <a:rPr lang="es-ES" altLang="en-US" sz="3600"/>
              <a:t> The group acts on itself  </a:t>
            </a:r>
            <a:endParaRPr lang="es-ES" altLang="en-US" sz="3600"/>
          </a:p>
          <a:p>
            <a:pPr marL="0" indent="0" algn="just">
              <a:buNone/>
            </a:pPr>
            <a:r>
              <a:rPr lang="es-ES" altLang="en-US" sz="3600"/>
              <a:t>              (on its Cayley graph if finitely generated). </a:t>
            </a:r>
            <a:endParaRPr lang="es-ES" altLang="en-US" sz="4000" baseline="30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s-ES" alt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Groups as dynamical objects II</a:t>
            </a:r>
            <a:r>
              <a:rPr lang="es-ES" altLang="en-US"/>
              <a:t> </a:t>
            </a:r>
            <a:endParaRPr lang="es-ES" altLang="en-US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347980" y="1825625"/>
            <a:ext cx="11403330" cy="4351655"/>
          </a:xfrm>
        </p:spPr>
        <p:txBody>
          <a:bodyPr>
            <a:normAutofit/>
          </a:bodyPr>
          <a:p>
            <a:pPr marL="0" indent="0" algn="ctr">
              <a:buNone/>
            </a:pPr>
            <a:r>
              <a:rPr lang="es-ES" altLang="en-US" sz="3600"/>
              <a:t>Every countable group can be realized as a group of</a:t>
            </a:r>
            <a:endParaRPr lang="es-ES" altLang="en-US" sz="3600"/>
          </a:p>
          <a:p>
            <a:pPr marL="0" indent="0" algn="ctr">
              <a:buNone/>
            </a:pPr>
            <a:r>
              <a:rPr lang="es-ES" altLang="en-US" sz="3600"/>
              <a:t>homeomorphisms of the Cantor set:</a:t>
            </a:r>
            <a:endParaRPr lang="es-ES" altLang="en-US" sz="3600"/>
          </a:p>
          <a:p>
            <a:pPr marL="0" indent="0" algn="ctr">
              <a:buNone/>
            </a:pPr>
            <a:r>
              <a:rPr lang="es-ES" altLang="en-US" sz="3600"/>
              <a:t>                        </a:t>
            </a:r>
            <a:endParaRPr lang="es-ES" altLang="en-US" sz="3600"/>
          </a:p>
          <a:p>
            <a:pPr marL="0" indent="0" algn="ctr">
              <a:buNone/>
            </a:pPr>
            <a:r>
              <a:rPr lang="es-ES" altLang="en-US" sz="4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G  acts on  {0,1}</a:t>
            </a:r>
            <a:r>
              <a:rPr lang="es-ES" altLang="en-US" sz="4800" baseline="30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G</a:t>
            </a:r>
            <a:r>
              <a:rPr lang="es-ES" altLang="en-US" sz="4800" baseline="30000"/>
              <a:t>   </a:t>
            </a:r>
            <a:endParaRPr lang="es-ES" altLang="en-US" sz="4000" baseline="30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</a:endParaRPr>
          </a:p>
          <a:p>
            <a:pPr marL="0" indent="0">
              <a:buNone/>
            </a:pPr>
            <a:endParaRPr lang="es-ES" altLang="en-US" sz="4000" baseline="30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</a:endParaRPr>
          </a:p>
          <a:p>
            <a:pPr marL="0" indent="0">
              <a:buNone/>
            </a:pPr>
            <a:endParaRPr lang="es-ES" altLang="en-US" sz="4000" baseline="30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es-ES" altLang="en-US" sz="4000" baseline="30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</a:rPr>
              <a:t>                      </a:t>
            </a:r>
            <a:r>
              <a:rPr lang="es-ES" altLang="en-US" sz="4800" baseline="30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</a:rPr>
              <a:t>Homeo (C)  contains all countable groups !</a:t>
            </a:r>
            <a:endParaRPr lang="es-ES" altLang="en-US" sz="4800" baseline="30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p>
            <a:pPr algn="ctr"/>
            <a:r>
              <a:rPr lang="es-ES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Simple amenable groups</a:t>
            </a:r>
            <a:endParaRPr lang="es-ES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s-ES" altLang="en-US"/>
              <a:t>Start with a homeomophism T of the Cantor set C. </a:t>
            </a:r>
            <a:endParaRPr lang="es-ES" altLang="en-US"/>
          </a:p>
          <a:p>
            <a:pPr algn="just"/>
            <a:r>
              <a:rPr lang="es-ES" altLang="en-US"/>
              <a:t>Then let G be the group of homeomorphisms of C obtained this way: for each element g of G there is a partition of C into finite-ly many clopen sets  C</a:t>
            </a:r>
            <a:r>
              <a:rPr lang="es-ES" altLang="en-US" sz="1000"/>
              <a:t> </a:t>
            </a:r>
            <a:r>
              <a:rPr lang="es-ES" altLang="en-US" baseline="-25000"/>
              <a:t>i  </a:t>
            </a:r>
            <a:r>
              <a:rPr lang="es-ES" altLang="en-US"/>
              <a:t>so that the the restriction of g to each </a:t>
            </a:r>
            <a:r>
              <a:rPr lang="es-ES" altLang="en-US">
                <a:sym typeface="+mn-ea"/>
              </a:rPr>
              <a:t> C</a:t>
            </a:r>
            <a:r>
              <a:rPr lang="es-ES" altLang="en-US" sz="800">
                <a:sym typeface="+mn-ea"/>
              </a:rPr>
              <a:t> </a:t>
            </a:r>
            <a:r>
              <a:rPr lang="es-ES" altLang="en-US" baseline="-25000">
                <a:sym typeface="+mn-ea"/>
              </a:rPr>
              <a:t>i   </a:t>
            </a:r>
            <a:r>
              <a:rPr lang="es-ES" altLang="en-US">
                <a:sym typeface="+mn-ea"/>
              </a:rPr>
              <a:t>is the restriction of some power (iterate) of  T. </a:t>
            </a:r>
            <a:r>
              <a:rPr lang="es-ES" altLang="en-US" baseline="-25000">
                <a:sym typeface="+mn-ea"/>
              </a:rPr>
              <a:t> </a:t>
            </a:r>
            <a:endParaRPr lang="es-ES" altLang="en-US" baseline="-25000">
              <a:sym typeface="+mn-ea"/>
            </a:endParaRPr>
          </a:p>
          <a:p>
            <a:endParaRPr lang="es-ES" altLang="en-US"/>
          </a:p>
          <a:p>
            <a:pPr marL="0" indent="0">
              <a:buNone/>
            </a:pPr>
            <a:r>
              <a:rPr lang="es-ES" altLang="en-US" b="1"/>
              <a:t>Theorem (Matui; Juschenko</a:t>
            </a:r>
            <a:r>
              <a:rPr lang="es-ES" altLang="en-US" sz="1000" b="1"/>
              <a:t>  </a:t>
            </a:r>
            <a:r>
              <a:rPr lang="es-ES" altLang="en-US" b="1"/>
              <a:t>- Monod): </a:t>
            </a:r>
            <a:r>
              <a:rPr lang="es-ES" altLang="en-US"/>
              <a:t> If T is properly chosen, then  [G,G]  is finitely generated, simple and amenable.</a:t>
            </a:r>
            <a:endParaRPr lang="es-ES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s-ES" alt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From  0  to  higher  dimension</a:t>
            </a:r>
            <a:endParaRPr lang="es-ES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654050" y="1825625"/>
            <a:ext cx="10884535" cy="4351655"/>
          </a:xfrm>
        </p:spPr>
        <p:txBody>
          <a:bodyPr>
            <a:normAutofit lnSpcReduction="10000"/>
          </a:bodyPr>
          <a:p>
            <a:pPr algn="just"/>
            <a:r>
              <a:rPr lang="es-ES" altLang="en-US" sz="3600"/>
              <a:t>Diff</a:t>
            </a:r>
            <a:r>
              <a:rPr lang="es-ES" altLang="en-US" sz="1400"/>
              <a:t> </a:t>
            </a:r>
            <a:r>
              <a:rPr lang="es-ES" altLang="en-US" sz="4400" i="1" baseline="30000"/>
              <a:t>r</a:t>
            </a:r>
            <a:r>
              <a:rPr lang="es-ES" altLang="en-US" sz="4400" baseline="30000"/>
              <a:t> </a:t>
            </a:r>
            <a:r>
              <a:rPr lang="es-ES" altLang="en-US" sz="3600"/>
              <a:t>(M) keeps all the information about the mani-fold: it recognizes both M and </a:t>
            </a:r>
            <a:r>
              <a:rPr lang="es-ES" altLang="en-US" sz="3600" i="1"/>
              <a:t>r </a:t>
            </a:r>
            <a:r>
              <a:rPr lang="es-ES" altLang="en-US" sz="3600"/>
              <a:t>(Filipkiewicz; Mann, Hurtado, Kim - Koberda - de la Nuez González).</a:t>
            </a:r>
            <a:endParaRPr lang="es-ES" altLang="en-US" sz="3600"/>
          </a:p>
          <a:p>
            <a:endParaRPr lang="es-ES" altLang="en-US" sz="3600"/>
          </a:p>
          <a:p>
            <a:pPr algn="just"/>
            <a:r>
              <a:rPr lang="es-ES" altLang="en-US" sz="3600"/>
              <a:t>The connected component of these groups are algebraically simple (Herman, Thurston, Mather). </a:t>
            </a:r>
            <a:endParaRPr lang="es-ES" altLang="en-US" sz="3600"/>
          </a:p>
          <a:p>
            <a:pPr marL="0" indent="0">
              <a:buNone/>
            </a:pPr>
            <a:r>
              <a:rPr lang="es-ES" altLang="en-US" sz="3600"/>
              <a:t>         Remaining open case:  </a:t>
            </a:r>
            <a:r>
              <a:rPr lang="es-ES" altLang="en-US" sz="3600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</a:rPr>
              <a:t>r</a:t>
            </a:r>
            <a:r>
              <a:rPr lang="es-ES" altLang="en-US" sz="3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</a:rPr>
              <a:t> = dim</a:t>
            </a:r>
            <a:r>
              <a:rPr lang="es-ES" altLang="en-US" sz="1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</a:rPr>
              <a:t> </a:t>
            </a:r>
            <a:r>
              <a:rPr lang="es-ES" altLang="en-US" sz="3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</a:rPr>
              <a:t>(M) + 1</a:t>
            </a:r>
            <a:endParaRPr lang="es-ES" altLang="en-US" sz="3600"/>
          </a:p>
          <a:p>
            <a:pPr marL="0" indent="0">
              <a:buNone/>
            </a:pPr>
            <a:r>
              <a:rPr lang="es-ES" altLang="en-US" sz="3600"/>
              <a:t>  </a:t>
            </a:r>
            <a:r>
              <a:rPr lang="es-ES" altLang="en-US" sz="3600" b="1"/>
              <a:t>Warning:</a:t>
            </a:r>
            <a:r>
              <a:rPr lang="es-ES" altLang="en-US" sz="3600"/>
              <a:t> Diff</a:t>
            </a:r>
            <a:r>
              <a:rPr lang="es-ES" altLang="en-US" sz="1800"/>
              <a:t> </a:t>
            </a:r>
            <a:r>
              <a:rPr lang="es-ES" altLang="en-US" sz="3600" baseline="30000"/>
              <a:t>1+bv </a:t>
            </a:r>
            <a:r>
              <a:rPr lang="es-ES" altLang="en-US" sz="3600"/>
              <a:t>( S</a:t>
            </a:r>
            <a:r>
              <a:rPr lang="es-ES" altLang="en-US" sz="3600" baseline="30000"/>
              <a:t>1 </a:t>
            </a:r>
            <a:r>
              <a:rPr lang="es-ES" altLang="en-US" sz="3600"/>
              <a:t>) is not simple (Mather).</a:t>
            </a:r>
            <a:endParaRPr lang="es-ES" altLang="en-US" sz="36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lang="es-ES" alt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Can these groups be distinguished “geometrically”</a:t>
            </a:r>
            <a:endParaRPr lang="es-ES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363220" y="1691005"/>
            <a:ext cx="11465560" cy="4953635"/>
          </a:xfrm>
        </p:spPr>
        <p:txBody>
          <a:bodyPr>
            <a:normAutofit fontScale="30000"/>
          </a:bodyPr>
          <a:p>
            <a:pPr marL="0" indent="0" algn="just">
              <a:buNone/>
            </a:pPr>
            <a:r>
              <a:rPr lang="es-ES" altLang="en-US" sz="10665" b="1"/>
              <a:t>Definition:</a:t>
            </a:r>
            <a:r>
              <a:rPr lang="es-ES" altLang="en-US" sz="10665"/>
              <a:t> an (infinite order) element  </a:t>
            </a:r>
            <a:r>
              <a:rPr lang="es-ES" altLang="en-US" sz="10665" i="1"/>
              <a:t>a</a:t>
            </a:r>
            <a:r>
              <a:rPr lang="es-ES" altLang="en-US" sz="10665"/>
              <a:t>  in a finitely generated group is </a:t>
            </a:r>
            <a:r>
              <a:rPr lang="es-ES" altLang="en-US" sz="10665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distorted</a:t>
            </a:r>
            <a:r>
              <a:rPr lang="es-ES" altLang="en-US" sz="10665"/>
              <a:t> if  the powers  </a:t>
            </a:r>
            <a:r>
              <a:rPr lang="es-ES" altLang="en-US" sz="10665" i="1"/>
              <a:t>a</a:t>
            </a:r>
            <a:r>
              <a:rPr lang="es-ES" altLang="en-US" sz="10665" baseline="30000"/>
              <a:t>n  </a:t>
            </a:r>
            <a:r>
              <a:rPr lang="es-ES" altLang="en-US" sz="10665">
                <a:sym typeface="+mn-ea"/>
              </a:rPr>
              <a:t>may be written as products of  </a:t>
            </a:r>
            <a:r>
              <a:rPr lang="es-ES" altLang="en-US" sz="10665" i="1">
                <a:sym typeface="+mn-ea"/>
              </a:rPr>
              <a:t>o</a:t>
            </a:r>
            <a:r>
              <a:rPr lang="es-ES" altLang="en-US" sz="10665">
                <a:sym typeface="+mn-ea"/>
              </a:rPr>
              <a:t>(n)  number of generators (and inverses).</a:t>
            </a:r>
            <a:endParaRPr lang="es-ES" altLang="en-US" sz="10665">
              <a:sym typeface="+mn-ea"/>
            </a:endParaRPr>
          </a:p>
          <a:p>
            <a:pPr marL="0" indent="0">
              <a:buNone/>
            </a:pPr>
            <a:endParaRPr lang="es-ES" altLang="en-US" sz="8000" baseline="30000"/>
          </a:p>
          <a:p>
            <a:pPr marL="0" indent="0">
              <a:buNone/>
            </a:pPr>
            <a:endParaRPr lang="es-ES" altLang="en-US" baseline="30000"/>
          </a:p>
          <a:p>
            <a:pPr marL="0" indent="0">
              <a:buNone/>
            </a:pPr>
            <a:endParaRPr lang="es-ES" altLang="en-US" baseline="30000"/>
          </a:p>
          <a:p>
            <a:pPr marL="0" indent="0">
              <a:buNone/>
            </a:pPr>
            <a:endParaRPr lang="es-ES" altLang="en-US" baseline="30000"/>
          </a:p>
          <a:p>
            <a:pPr marL="0" indent="0">
              <a:buNone/>
            </a:pPr>
            <a:endParaRPr lang="es-ES" altLang="en-US" baseline="30000"/>
          </a:p>
          <a:p>
            <a:pPr marL="0" indent="0">
              <a:buNone/>
            </a:pPr>
            <a:endParaRPr lang="es-ES" altLang="en-US" b="1">
              <a:sym typeface="+mn-ea"/>
            </a:endParaRPr>
          </a:p>
          <a:p>
            <a:pPr marL="0" indent="0">
              <a:buNone/>
            </a:pPr>
            <a:endParaRPr lang="es-ES" altLang="en-US" b="1">
              <a:sym typeface="+mn-ea"/>
            </a:endParaRPr>
          </a:p>
          <a:p>
            <a:pPr marL="0" indent="0">
              <a:buNone/>
            </a:pPr>
            <a:endParaRPr lang="es-ES" altLang="en-US" sz="8000" b="1">
              <a:sym typeface="+mn-ea"/>
            </a:endParaRPr>
          </a:p>
          <a:p>
            <a:pPr marL="0" indent="0">
              <a:buNone/>
            </a:pPr>
            <a:r>
              <a:rPr lang="es-ES" altLang="en-US" sz="10665" b="1">
                <a:sym typeface="+mn-ea"/>
              </a:rPr>
              <a:t>Definition: </a:t>
            </a:r>
            <a:r>
              <a:rPr lang="es-ES" altLang="en-US" sz="8000" b="1">
                <a:sym typeface="+mn-ea"/>
              </a:rPr>
              <a:t> </a:t>
            </a:r>
            <a:r>
              <a:rPr lang="es-ES" altLang="en-US" sz="10665">
                <a:sym typeface="+mn-ea"/>
              </a:rPr>
              <a:t>an  element of  a general group  is a </a:t>
            </a:r>
            <a:r>
              <a:rPr lang="es-ES" altLang="en-US" sz="10665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  <a:sym typeface="+mn-ea"/>
              </a:rPr>
              <a:t>distortion        element</a:t>
            </a:r>
            <a:r>
              <a:rPr lang="es-ES" altLang="en-US" sz="10665">
                <a:sym typeface="+mn-ea"/>
              </a:rPr>
              <a:t> if it is distorted inside some finitely generated sub-group  (Gromov, Rosendal).</a:t>
            </a:r>
            <a:endParaRPr lang="es-ES" altLang="en-US" sz="10665" baseline="30000">
              <a:sym typeface="+mn-ea"/>
            </a:endParaRPr>
          </a:p>
        </p:txBody>
      </p:sp>
      <p:pic>
        <p:nvPicPr>
          <p:cNvPr id="6" name="Imagen 5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3870" y="3161665"/>
            <a:ext cx="8166100" cy="1080770"/>
          </a:xfrm>
          <a:prstGeom prst="rect">
            <a:avLst/>
          </a:prstGeom>
        </p:spPr>
      </p:pic>
      <p:pic>
        <p:nvPicPr>
          <p:cNvPr id="7" name="Imagen 6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7055" y="4002405"/>
            <a:ext cx="4075430" cy="1265555"/>
          </a:xfrm>
          <a:prstGeom prst="rect">
            <a:avLst/>
          </a:prstGeom>
        </p:spPr>
      </p:pic>
      <p:pic>
        <p:nvPicPr>
          <p:cNvPr id="8" name="Imagen 7" descr="5456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0405" y="4242435"/>
            <a:ext cx="910590" cy="91059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s-ES" alt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An obstruction and </a:t>
            </a:r>
            <a:br>
              <a:rPr lang="es-ES" alt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</a:br>
            <a:r>
              <a:rPr lang="es-ES" alt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“two” specific examples </a:t>
            </a:r>
            <a:endParaRPr lang="es-ES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296545" y="2188845"/>
            <a:ext cx="11661140" cy="3988435"/>
          </a:xfrm>
        </p:spPr>
        <p:txBody>
          <a:bodyPr>
            <a:normAutofit fontScale="35000"/>
          </a:bodyPr>
          <a:p>
            <a:pPr marL="0" indent="0">
              <a:buNone/>
            </a:pPr>
            <a:r>
              <a:rPr lang="es-ES" altLang="en-US" sz="9145"/>
              <a:t>- If  a  diffeomorphism has a  hyperbolic  fixed (periodic)  point, then it is undistorted in the group of C</a:t>
            </a:r>
            <a:r>
              <a:rPr lang="es-ES" altLang="en-US" sz="9145" baseline="30000"/>
              <a:t>1</a:t>
            </a:r>
            <a:r>
              <a:rPr lang="es-ES" altLang="en-US" sz="9145"/>
              <a:t> diffeomorphisms. </a:t>
            </a:r>
            <a:endParaRPr lang="es-ES" altLang="en-US" sz="9145"/>
          </a:p>
          <a:p>
            <a:pPr marL="0" indent="0" algn="just">
              <a:buNone/>
            </a:pPr>
            <a:endParaRPr lang="es-ES" altLang="en-US" sz="9145"/>
          </a:p>
          <a:p>
            <a:pPr marL="0" indent="0" algn="just">
              <a:buNone/>
            </a:pPr>
            <a:r>
              <a:rPr lang="es-ES" altLang="en-US" sz="9145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</a:rPr>
              <a:t>- </a:t>
            </a:r>
            <a:r>
              <a:rPr lang="es-ES" altLang="en-US" sz="9145"/>
              <a:t>Every  irrational  rotation of the circle is distorted in the group</a:t>
            </a:r>
            <a:endParaRPr lang="es-ES" altLang="en-US" sz="9145"/>
          </a:p>
          <a:p>
            <a:pPr marL="0" indent="0" algn="just">
              <a:buNone/>
            </a:pPr>
            <a:r>
              <a:rPr lang="es-ES" altLang="en-US" sz="9145"/>
              <a:t>of circle diffeomorphisms (Avila).</a:t>
            </a:r>
            <a:endParaRPr lang="es-ES" altLang="en-US" sz="9145"/>
          </a:p>
          <a:p>
            <a:pPr marL="0" indent="0" algn="just">
              <a:buNone/>
            </a:pPr>
            <a:r>
              <a:rPr lang="es-ES" altLang="en-US" sz="9145"/>
              <a:t>- Irrational rotations are also distorted in the group of piece-    wise affine circle homeomorphisms (Banecki &amp; Szarek).</a:t>
            </a:r>
            <a:endParaRPr lang="es-ES" altLang="en-US" sz="9145"/>
          </a:p>
          <a:p>
            <a:pPr marL="0" indent="0" algn="just">
              <a:buNone/>
            </a:pPr>
            <a:endParaRPr lang="es-ES" altLang="en-US" sz="9145" b="1"/>
          </a:p>
          <a:p>
            <a:pPr marL="0" indent="0" algn="just">
              <a:buNone/>
            </a:pPr>
            <a:endParaRPr lang="es-ES" altLang="en-US" sz="9145" b="1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25425"/>
            <a:ext cx="10515600" cy="1047115"/>
          </a:xfrm>
        </p:spPr>
        <p:txBody>
          <a:bodyPr/>
          <a:p>
            <a:pPr algn="ctr"/>
            <a:r>
              <a:rPr lang="es-ES" alt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Distorted diffeomorphisms </a:t>
            </a:r>
            <a:r>
              <a:rPr lang="es-ES" altLang="en-US"/>
              <a:t> </a:t>
            </a:r>
            <a:endParaRPr lang="es-ES" altLang="en-US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676275" y="1593850"/>
            <a:ext cx="10677525" cy="4583430"/>
          </a:xfrm>
        </p:spPr>
        <p:txBody>
          <a:bodyPr>
            <a:noAutofit/>
          </a:bodyPr>
          <a:p>
            <a:pPr marL="0" indent="0" algn="just">
              <a:buNone/>
            </a:pPr>
            <a:r>
              <a:rPr lang="es-ES" altLang="en-US" sz="3600" b="1">
                <a:sym typeface="+mn-ea"/>
              </a:rPr>
              <a:t>Problem:</a:t>
            </a:r>
            <a:r>
              <a:rPr lang="es-ES" altLang="en-US" sz="3600">
                <a:sym typeface="+mn-ea"/>
              </a:rPr>
              <a:t> Given r &gt; s </a:t>
            </a:r>
            <a:r>
              <a:rPr lang="es-ES" altLang="en-US" sz="3600">
                <a:sym typeface="+mn-ea"/>
              </a:rPr>
              <a:t>≥</a:t>
            </a:r>
            <a:r>
              <a:rPr lang="es-ES" altLang="en-US" sz="3600">
                <a:sym typeface="+mn-ea"/>
              </a:rPr>
              <a:t> 1, give examples (or prove that there exist) C</a:t>
            </a:r>
            <a:r>
              <a:rPr lang="es-ES" altLang="en-US" sz="3600" baseline="30000">
                <a:sym typeface="+mn-ea"/>
              </a:rPr>
              <a:t>r </a:t>
            </a:r>
            <a:r>
              <a:rPr lang="es-ES" altLang="en-US" sz="3600">
                <a:sym typeface="+mn-ea"/>
              </a:rPr>
              <a:t>diffeomorphisms that are undistorted in Diff</a:t>
            </a:r>
            <a:r>
              <a:rPr lang="es-ES" altLang="en-US" sz="800">
                <a:sym typeface="+mn-ea"/>
              </a:rPr>
              <a:t> </a:t>
            </a:r>
            <a:r>
              <a:rPr lang="es-ES" altLang="en-US" sz="3600" baseline="30000">
                <a:sym typeface="+mn-ea"/>
              </a:rPr>
              <a:t>r   </a:t>
            </a:r>
            <a:r>
              <a:rPr lang="es-ES" altLang="en-US" sz="3600">
                <a:sym typeface="+mn-ea"/>
              </a:rPr>
              <a:t>but distorted in Diff</a:t>
            </a:r>
            <a:r>
              <a:rPr lang="es-ES" altLang="en-US" sz="800">
                <a:sym typeface="+mn-ea"/>
              </a:rPr>
              <a:t>  </a:t>
            </a:r>
            <a:r>
              <a:rPr lang="es-ES" altLang="en-US" sz="3600" baseline="30000">
                <a:sym typeface="+mn-ea"/>
              </a:rPr>
              <a:t>s   </a:t>
            </a:r>
            <a:endParaRPr lang="es-ES" altLang="en-US" sz="3600" baseline="30000">
              <a:sym typeface="+mn-ea"/>
            </a:endParaRPr>
          </a:p>
          <a:p>
            <a:pPr marL="0" indent="0" algn="just">
              <a:buNone/>
            </a:pPr>
            <a:endParaRPr lang="es-ES" altLang="en-US" sz="3600" baseline="30000">
              <a:sym typeface="+mn-ea"/>
            </a:endParaRPr>
          </a:p>
          <a:p>
            <a:pPr marL="0" indent="0" algn="just">
              <a:buNone/>
            </a:pPr>
            <a:r>
              <a:rPr lang="es-ES" altLang="en-US">
                <a:sym typeface="+mn-ea"/>
              </a:rPr>
              <a:t>Only one “relevant” example known:  r = 2,  s = 1,  M  =  S</a:t>
            </a:r>
            <a:r>
              <a:rPr lang="es-ES" altLang="en-US" baseline="30000">
                <a:sym typeface="+mn-ea"/>
              </a:rPr>
              <a:t>1 </a:t>
            </a:r>
            <a:r>
              <a:rPr lang="es-ES" altLang="en-US">
                <a:sym typeface="+mn-ea"/>
              </a:rPr>
              <a:t> , [0,1]. </a:t>
            </a:r>
            <a:endParaRPr lang="es-ES" altLang="en-US" baseline="30000">
              <a:sym typeface="+mn-ea"/>
            </a:endParaRPr>
          </a:p>
          <a:p>
            <a:pPr marL="0" indent="0" algn="just">
              <a:buNone/>
            </a:pPr>
            <a:r>
              <a:rPr lang="es-ES" altLang="en-US">
                <a:sym typeface="+mn-ea"/>
              </a:rPr>
              <a:t>(N; Dinamarca-Escayola).</a:t>
            </a:r>
            <a:endParaRPr lang="es-ES" altLang="en-US">
              <a:sym typeface="+mn-ea"/>
            </a:endParaRPr>
          </a:p>
          <a:p>
            <a:pPr marL="0" indent="0" algn="just">
              <a:buNone/>
            </a:pPr>
            <a:endParaRPr lang="es-ES" altLang="en-US">
              <a:sym typeface="+mn-ea"/>
            </a:endParaRPr>
          </a:p>
          <a:p>
            <a:pPr marL="0" indent="0" algn="just">
              <a:buNone/>
            </a:pPr>
            <a:r>
              <a:rPr lang="es-ES" altLang="en-US" b="1">
                <a:sym typeface="+mn-ea"/>
              </a:rPr>
              <a:t>Warning:</a:t>
            </a:r>
            <a:r>
              <a:rPr lang="es-ES" altLang="en-US">
                <a:sym typeface="+mn-ea"/>
              </a:rPr>
              <a:t> These diffeomorphisms have no hyperbolicity behaviour (vanishing topological entropy).</a:t>
            </a:r>
            <a:endParaRPr lang="es-ES" altLang="en-US" baseline="30000">
              <a:sym typeface="+mn-ea"/>
            </a:endParaRPr>
          </a:p>
          <a:p>
            <a:pPr marL="0" indent="0" algn="just">
              <a:buNone/>
            </a:pPr>
            <a:endParaRPr lang="es-ES" altLang="en-US" baseline="30000">
              <a:sym typeface="+mn-e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s-ES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Germs </a:t>
            </a:r>
            <a:endParaRPr lang="es-ES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579755" y="1825625"/>
            <a:ext cx="11309350" cy="4351655"/>
          </a:xfrm>
        </p:spPr>
        <p:txBody>
          <a:bodyPr>
            <a:normAutofit lnSpcReduction="20000"/>
          </a:bodyPr>
          <a:p>
            <a:r>
              <a:rPr lang="es-ES" altLang="en-US" b="1"/>
              <a:t>G </a:t>
            </a:r>
            <a:r>
              <a:rPr lang="es-ES" altLang="en-US"/>
              <a:t>= germs of analytic diffeomorphisms at the origin. </a:t>
            </a:r>
            <a:endParaRPr lang="es-ES" altLang="en-US"/>
          </a:p>
          <a:p>
            <a:pPr marL="0" indent="0">
              <a:buNone/>
            </a:pPr>
            <a:r>
              <a:rPr lang="es-ES" altLang="en-US"/>
              <a:t>  Group operation: composition !</a:t>
            </a:r>
            <a:endParaRPr lang="es-ES" altLang="en-US"/>
          </a:p>
          <a:p>
            <a:pPr marL="0" indent="0">
              <a:buNone/>
            </a:pPr>
            <a:endParaRPr lang="es-ES" altLang="en-US"/>
          </a:p>
          <a:p>
            <a:pPr marL="0" indent="0">
              <a:buNone/>
            </a:pPr>
            <a:endParaRPr lang="es-ES" altLang="en-US"/>
          </a:p>
          <a:p>
            <a:pPr marL="0" indent="0">
              <a:buNone/>
            </a:pPr>
            <a:endParaRPr lang="es-ES" altLang="en-US"/>
          </a:p>
          <a:p>
            <a:pPr marL="0" indent="0">
              <a:buNone/>
            </a:pPr>
            <a:endParaRPr lang="es-ES" altLang="en-US" b="1">
              <a:sym typeface="+mn-ea"/>
            </a:endParaRPr>
          </a:p>
          <a:p>
            <a:pPr marL="0" indent="0">
              <a:buNone/>
            </a:pPr>
            <a:r>
              <a:rPr lang="es-ES" altLang="en-US" b="1">
                <a:sym typeface="+mn-ea"/>
              </a:rPr>
              <a:t>Theorem (Cerveau, Cantat, Souto):</a:t>
            </a:r>
            <a:r>
              <a:rPr lang="es-ES" altLang="en-US">
                <a:sym typeface="+mn-ea"/>
              </a:rPr>
              <a:t> This group contains</a:t>
            </a:r>
            <a:r>
              <a:rPr lang="es-ES" altLang="en-US"/>
              <a:t> the funda-</a:t>
            </a:r>
            <a:endParaRPr lang="es-ES" altLang="en-US"/>
          </a:p>
          <a:p>
            <a:pPr marL="0" indent="0">
              <a:buNone/>
            </a:pPr>
            <a:r>
              <a:rPr lang="es-ES" altLang="en-US"/>
              <a:t>mental groups of compact surfaces. </a:t>
            </a:r>
            <a:endParaRPr lang="es-ES" altLang="en-US"/>
          </a:p>
          <a:p>
            <a:pPr marL="0" indent="0">
              <a:buNone/>
            </a:pPr>
            <a:endParaRPr lang="es-ES" altLang="en-US"/>
          </a:p>
          <a:p>
            <a:pPr marL="0" indent="0">
              <a:buNone/>
            </a:pPr>
            <a:r>
              <a:rPr lang="es-ES" altLang="en-US"/>
              <a:t>Producing a free subgroup inside G is already interesting... </a:t>
            </a:r>
            <a:endParaRPr lang="es-ES" altLang="en-US"/>
          </a:p>
          <a:p>
            <a:pPr marL="0" indent="0">
              <a:buNone/>
            </a:pPr>
            <a:endParaRPr lang="es-ES" altLang="en-US"/>
          </a:p>
          <a:p>
            <a:endParaRPr lang="es-ES" altLang="en-US"/>
          </a:p>
        </p:txBody>
      </p:sp>
      <p:pic>
        <p:nvPicPr>
          <p:cNvPr id="4" name="Imagen 3" descr="germ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1595" y="2748915"/>
            <a:ext cx="9528810" cy="136080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s-ES" altLang="en-US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s-ES" altLang="en-US"/>
          </a:p>
        </p:txBody>
      </p:sp>
      <p:pic>
        <p:nvPicPr>
          <p:cNvPr id="5" name="Imagen 4" descr="wik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690" y="0"/>
            <a:ext cx="11837670" cy="686879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s-ES" alt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Another challenging question</a:t>
            </a:r>
            <a:endParaRPr lang="es-ES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510540" y="1825625"/>
            <a:ext cx="10843260" cy="4800600"/>
          </a:xfrm>
        </p:spPr>
        <p:txBody>
          <a:bodyPr>
            <a:normAutofit fontScale="70000"/>
          </a:bodyPr>
          <a:p>
            <a:pPr marL="0" indent="0">
              <a:buNone/>
            </a:pPr>
            <a:r>
              <a:rPr lang="es-ES" altLang="en-US" sz="4500">
                <a:sym typeface="+mn-ea"/>
              </a:rPr>
              <a:t>The  two  maps  below generate a copy of  BS (1,2)  in G;                 in particular,  the second one is a distortion element of G. </a:t>
            </a:r>
            <a:endParaRPr lang="es-ES" altLang="en-US" sz="4500">
              <a:sym typeface="+mn-ea"/>
            </a:endParaRPr>
          </a:p>
          <a:p>
            <a:pPr marL="0" indent="0">
              <a:buNone/>
            </a:pPr>
            <a:endParaRPr lang="es-ES" altLang="en-US">
              <a:sym typeface="+mn-ea"/>
            </a:endParaRPr>
          </a:p>
          <a:p>
            <a:pPr marL="0" indent="0">
              <a:buNone/>
            </a:pPr>
            <a:endParaRPr lang="es-ES" altLang="en-US">
              <a:sym typeface="+mn-ea"/>
            </a:endParaRPr>
          </a:p>
          <a:p>
            <a:pPr marL="0" indent="0">
              <a:buNone/>
            </a:pPr>
            <a:endParaRPr lang="es-ES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sym typeface="+mn-ea"/>
            </a:endParaRPr>
          </a:p>
          <a:p>
            <a:pPr marL="0" indent="0">
              <a:buNone/>
            </a:pPr>
            <a:endParaRPr lang="es-ES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sym typeface="+mn-ea"/>
            </a:endParaRPr>
          </a:p>
          <a:p>
            <a:pPr marL="0" indent="0">
              <a:buNone/>
            </a:pPr>
            <a:endParaRPr lang="es-ES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sym typeface="+mn-ea"/>
            </a:endParaRPr>
          </a:p>
          <a:p>
            <a:pPr marL="0" indent="0">
              <a:buNone/>
            </a:pPr>
            <a:r>
              <a:rPr lang="es-ES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sym typeface="+mn-ea"/>
              </a:rPr>
              <a:t>            </a:t>
            </a:r>
            <a:endParaRPr lang="es-ES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sym typeface="+mn-ea"/>
            </a:endParaRPr>
          </a:p>
          <a:p>
            <a:pPr marL="0" indent="0">
              <a:buNone/>
            </a:pPr>
            <a:r>
              <a:rPr lang="es-ES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s-ES" altLang="en-US" sz="5715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sym typeface="+mn-ea"/>
              </a:rPr>
              <a:t>Question:  </a:t>
            </a:r>
            <a:r>
              <a:rPr lang="es-ES" altLang="en-US" sz="5715">
                <a:sym typeface="+mn-ea"/>
              </a:rPr>
              <a:t>Is  </a:t>
            </a:r>
            <a:r>
              <a:rPr lang="es-ES" altLang="en-US" sz="5715" baseline="30000">
                <a:latin typeface="Apple Symbols" panose="02000000000000000000" charset="0"/>
                <a:cs typeface="Apple Symbols" panose="02000000000000000000" charset="0"/>
                <a:sym typeface="+mn-ea"/>
              </a:rPr>
              <a:t> </a:t>
            </a:r>
            <a:endParaRPr lang="es-ES" altLang="en-US" sz="5715" baseline="30000">
              <a:sym typeface="+mn-ea"/>
            </a:endParaRPr>
          </a:p>
          <a:p>
            <a:pPr marL="0" indent="0">
              <a:buNone/>
            </a:pPr>
            <a:r>
              <a:rPr lang="es-ES" altLang="en-US" sz="5715">
                <a:sym typeface="+mn-ea"/>
              </a:rPr>
              <a:t> a distortion element ?</a:t>
            </a:r>
            <a:endParaRPr lang="es-ES" altLang="en-US" sz="5715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Imagen 4" descr="mcmjul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99580" y="2854325"/>
            <a:ext cx="4174490" cy="3933825"/>
          </a:xfrm>
          <a:prstGeom prst="rect">
            <a:avLst/>
          </a:prstGeom>
        </p:spPr>
      </p:pic>
      <p:pic>
        <p:nvPicPr>
          <p:cNvPr id="6" name="Imagen 5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865" y="2854325"/>
            <a:ext cx="1925320" cy="1139190"/>
          </a:xfrm>
          <a:prstGeom prst="rect">
            <a:avLst/>
          </a:prstGeom>
        </p:spPr>
      </p:pic>
      <p:pic>
        <p:nvPicPr>
          <p:cNvPr id="7" name="Imagen 6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10" y="3882390"/>
            <a:ext cx="6514465" cy="1138555"/>
          </a:xfrm>
          <a:prstGeom prst="rect">
            <a:avLst/>
          </a:prstGeom>
        </p:spPr>
      </p:pic>
      <p:pic>
        <p:nvPicPr>
          <p:cNvPr id="8" name="Imagen 7" descr="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295" y="5156835"/>
            <a:ext cx="2884805" cy="88138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50520"/>
            <a:ext cx="10515600" cy="1325563"/>
          </a:xfrm>
        </p:spPr>
        <p:txBody>
          <a:bodyPr>
            <a:normAutofit/>
            <a:scene3d>
              <a:camera prst="orthographicFront"/>
              <a:lightRig rig="threePt" dir="t"/>
            </a:scene3d>
          </a:bodyPr>
          <a:p>
            <a:pPr algn="ctr"/>
            <a:r>
              <a:rPr lang="es-ES" altLang="en-US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Three derivatives, and more...</a:t>
            </a:r>
            <a:endParaRPr lang="es-ES" altLang="en-US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Imagen 4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896110"/>
            <a:ext cx="12192000" cy="419227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threePt" dir="t"/>
            </a:scene3d>
          </a:bodyPr>
          <a:p>
            <a:pPr algn="ctr"/>
            <a:r>
              <a:rPr lang="es-ES" altLang="en-US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 nice formula for the Schwarzian derivative</a:t>
            </a:r>
            <a:endParaRPr lang="es-ES" altLang="en-US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s-ES" altLang="en-US"/>
          </a:p>
          <a:p>
            <a:endParaRPr lang="es-ES" altLang="en-US"/>
          </a:p>
          <a:p>
            <a:pPr marL="0" indent="0">
              <a:buNone/>
            </a:pPr>
            <a:endParaRPr lang="es-ES" altLang="en-US"/>
          </a:p>
          <a:p>
            <a:pPr marL="0" indent="0">
              <a:buNone/>
            </a:pPr>
            <a:r>
              <a:rPr lang="es-ES" altLang="en-US"/>
              <a:t>  </a:t>
            </a:r>
            <a:endParaRPr lang="es-ES" altLang="en-US"/>
          </a:p>
        </p:txBody>
      </p:sp>
      <p:pic>
        <p:nvPicPr>
          <p:cNvPr id="4" name="Imagen 3" descr="s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2120" y="2380615"/>
            <a:ext cx="11287760" cy="250253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s-ES" altLang="en-US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Thurston’s stability theorem</a:t>
            </a:r>
            <a:endParaRPr lang="es-ES" altLang="en-US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97680"/>
          </a:xfrm>
        </p:spPr>
        <p:txBody>
          <a:bodyPr/>
          <a:p>
            <a:r>
              <a:rPr lang="es-ES" altLang="en-US" b="1"/>
              <a:t>Thurston’s trick</a:t>
            </a:r>
            <a:r>
              <a:rPr lang="es-ES" altLang="en-US"/>
              <a:t>: If G is a finitely generated group of germs of C</a:t>
            </a:r>
            <a:r>
              <a:rPr lang="es-ES" altLang="en-US" baseline="30000"/>
              <a:t>1  </a:t>
            </a:r>
            <a:r>
              <a:rPr lang="es-ES" altLang="en-US"/>
              <a:t>diffeomorphisms at the origin, then there exists a nontrivial homomorphism  G → </a:t>
            </a:r>
            <a:r>
              <a:rPr lang="es-ES" altLang="en-US" i="1"/>
              <a:t>R</a:t>
            </a:r>
            <a:r>
              <a:rPr lang="es-ES" altLang="en-US"/>
              <a:t>.</a:t>
            </a:r>
            <a:endParaRPr lang="es-ES" altLang="en-US"/>
          </a:p>
          <a:p>
            <a:pPr marL="0" indent="0">
              <a:buNone/>
            </a:pPr>
            <a:endParaRPr lang="es-ES" altLang="en-US"/>
          </a:p>
          <a:p>
            <a:pPr marL="0" indent="0">
              <a:buNone/>
            </a:pPr>
            <a:r>
              <a:rPr lang="es-ES" altLang="en-US" b="1"/>
              <a:t>“Proof”:</a:t>
            </a:r>
            <a:r>
              <a:rPr lang="es-ES" altLang="en-US"/>
              <a:t>    g → L</a:t>
            </a:r>
            <a:r>
              <a:rPr lang="es-ES" altLang="en-US" baseline="-25000"/>
              <a:t>g</a:t>
            </a:r>
            <a:r>
              <a:rPr lang="es-ES" altLang="en-US"/>
              <a:t> (0) = </a:t>
            </a:r>
            <a:r>
              <a:rPr lang="es-ES" altLang="en-US">
                <a:latin typeface="Arial Unicode MS" panose="020B0604020202020204" charset="-122"/>
                <a:ea typeface="Arial Unicode MS" panose="020B0604020202020204" charset="-122"/>
              </a:rPr>
              <a:t>log</a:t>
            </a:r>
            <a:r>
              <a:rPr lang="es-ES" altLang="en-US"/>
              <a:t> (Dg (0))</a:t>
            </a:r>
            <a:endParaRPr lang="es-ES" altLang="en-US"/>
          </a:p>
          <a:p>
            <a:pPr marL="0" indent="0">
              <a:buNone/>
            </a:pPr>
            <a:endParaRPr lang="es-ES" altLang="en-US"/>
          </a:p>
          <a:p>
            <a:pPr marL="0" indent="0">
              <a:buNone/>
            </a:pPr>
            <a:r>
              <a:rPr lang="es-ES" altLang="en-US"/>
              <a:t>       But... what happens if this homomorphism is trivial ?</a:t>
            </a:r>
            <a:endParaRPr lang="es-ES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s-ES" altLang="en-US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If more derivatives are available...</a:t>
            </a:r>
            <a:endParaRPr lang="es-ES" altLang="en-US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Imagen 4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4695" y="1649730"/>
            <a:ext cx="8183245" cy="1378585"/>
          </a:xfrm>
          <a:prstGeom prst="rect">
            <a:avLst/>
          </a:prstGeom>
        </p:spPr>
      </p:pic>
      <p:sp>
        <p:nvSpPr>
          <p:cNvPr id="7" name="Cuadro de texto 6"/>
          <p:cNvSpPr txBox="1"/>
          <p:nvPr/>
        </p:nvSpPr>
        <p:spPr>
          <a:xfrm>
            <a:off x="838200" y="3028315"/>
            <a:ext cx="92475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s-ES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</a:rPr>
              <a:t>Two group homomorphisms:</a:t>
            </a:r>
            <a:endParaRPr lang="es-ES" altLang="en-US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Imagen 8" descr="r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860" y="3896995"/>
            <a:ext cx="4730750" cy="281749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p>
            <a:pPr algn="ctr"/>
            <a:r>
              <a:rPr lang="es-ES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The spirit of the proof</a:t>
            </a:r>
            <a:endParaRPr lang="es-ES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577850" y="1963420"/>
            <a:ext cx="10775950" cy="4576445"/>
          </a:xfrm>
        </p:spPr>
        <p:txBody>
          <a:bodyPr>
            <a:normAutofit fontScale="40000"/>
          </a:bodyPr>
          <a:p>
            <a:endParaRPr lang="es-ES" altLang="en-US"/>
          </a:p>
          <a:p>
            <a:endParaRPr lang="es-ES" altLang="en-US"/>
          </a:p>
          <a:p>
            <a:endParaRPr lang="es-ES" altLang="en-US"/>
          </a:p>
          <a:p>
            <a:endParaRPr lang="es-ES" altLang="en-US" sz="4570" b="1"/>
          </a:p>
          <a:p>
            <a:r>
              <a:rPr lang="es-ES" altLang="en-US" sz="7000" b="1"/>
              <a:t>Exercise :</a:t>
            </a:r>
            <a:r>
              <a:rPr lang="es-ES" altLang="en-US" sz="7000"/>
              <a:t> </a:t>
            </a:r>
            <a:r>
              <a:rPr lang="es-ES" altLang="en-US" sz="4570"/>
              <a:t> </a:t>
            </a:r>
            <a:r>
              <a:rPr lang="es-ES" altLang="en-US" sz="7000"/>
              <a:t>The conjugate by  E </a:t>
            </a:r>
            <a:r>
              <a:rPr lang="es-ES" altLang="en-US" sz="7000" baseline="30000"/>
              <a:t>-2   </a:t>
            </a:r>
            <a:r>
              <a:rPr lang="es-ES" altLang="en-US" sz="7000"/>
              <a:t>of  every  germ of  C</a:t>
            </a:r>
            <a:r>
              <a:rPr lang="es-ES" altLang="en-US" sz="7000" baseline="30000"/>
              <a:t>k   </a:t>
            </a:r>
            <a:r>
              <a:rPr lang="es-ES" altLang="en-US" sz="7000"/>
              <a:t>diffeo-</a:t>
            </a:r>
            <a:endParaRPr lang="es-ES" altLang="en-US" sz="7000"/>
          </a:p>
          <a:p>
            <a:pPr marL="0" indent="0">
              <a:buNone/>
            </a:pPr>
            <a:r>
              <a:rPr lang="es-ES" altLang="en-US" sz="7000"/>
              <a:t>  morphism  at  the  origin  is the  germ of a   </a:t>
            </a:r>
            <a:r>
              <a:rPr lang="es-ES" altLang="en-US" sz="7000">
                <a:sym typeface="+mn-ea"/>
              </a:rPr>
              <a:t>C</a:t>
            </a:r>
            <a:r>
              <a:rPr lang="es-ES" altLang="en-US" sz="7000" baseline="30000">
                <a:sym typeface="+mn-ea"/>
              </a:rPr>
              <a:t>k   </a:t>
            </a:r>
            <a:r>
              <a:rPr lang="es-ES" altLang="en-US" sz="7000">
                <a:sym typeface="+mn-ea"/>
              </a:rPr>
              <a:t>diffeomorphism</a:t>
            </a:r>
            <a:endParaRPr lang="es-ES" altLang="en-US" sz="7000">
              <a:sym typeface="+mn-ea"/>
            </a:endParaRPr>
          </a:p>
          <a:p>
            <a:pPr marL="0" indent="0">
              <a:buNone/>
            </a:pPr>
            <a:r>
              <a:rPr lang="es-ES" altLang="en-US" sz="7000">
                <a:sym typeface="+mn-ea"/>
              </a:rPr>
              <a:t>  that  is tangent to the identity up to order k (Muller-Tsuboi).</a:t>
            </a:r>
            <a:endParaRPr lang="es-ES" altLang="en-US" sz="7000"/>
          </a:p>
          <a:p>
            <a:endParaRPr lang="es-ES" altLang="en-US" sz="3555"/>
          </a:p>
          <a:p>
            <a:r>
              <a:rPr lang="es-ES" altLang="en-US" sz="7000" b="1"/>
              <a:t>Thurston’s idea: </a:t>
            </a:r>
            <a:r>
              <a:rPr lang="es-ES" altLang="en-US" sz="7000"/>
              <a:t>“Renormalize”  the geometry near the origin in order to create something like a nontrivial (logarithmic) derivative</a:t>
            </a:r>
            <a:endParaRPr lang="es-ES" altLang="en-US" sz="7000"/>
          </a:p>
        </p:txBody>
      </p:sp>
      <p:pic>
        <p:nvPicPr>
          <p:cNvPr id="5" name="Imagen 4" descr="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16275" y="1691005"/>
            <a:ext cx="5638800" cy="155448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s-ES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Some consequences</a:t>
            </a:r>
            <a:endParaRPr lang="es-ES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838200" y="1565910"/>
            <a:ext cx="10515600" cy="4611370"/>
          </a:xfrm>
        </p:spPr>
        <p:txBody>
          <a:bodyPr/>
          <a:p>
            <a:r>
              <a:rPr lang="es-ES" altLang="en-US"/>
              <a:t>Thurston’s  stability  provides  many  examples  of  groups that, though acting by homeomorphisms on an interval,  do  not  act by diffeomorphisms.</a:t>
            </a:r>
            <a:endParaRPr lang="es-ES" altLang="en-US"/>
          </a:p>
          <a:p>
            <a:pPr marL="0" indent="0">
              <a:buNone/>
            </a:pPr>
            <a:r>
              <a:rPr lang="es-E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</a:rPr>
              <a:t> </a:t>
            </a:r>
            <a:r>
              <a:rPr lang="es-ES" altLang="en-US" b="1"/>
              <a:t> Example:</a:t>
            </a:r>
            <a:r>
              <a:rPr lang="es-ES" altLang="en-US"/>
              <a:t> braid groups B</a:t>
            </a:r>
            <a:r>
              <a:rPr lang="es-ES" altLang="en-US" baseline="-25000"/>
              <a:t>n </a:t>
            </a:r>
            <a:r>
              <a:rPr lang="es-ES" altLang="en-US"/>
              <a:t>, n &gt; 4 </a:t>
            </a:r>
            <a:endParaRPr lang="es-ES" altLang="en-US"/>
          </a:p>
          <a:p>
            <a:pPr marL="0" indent="0">
              <a:buNone/>
            </a:pPr>
            <a:r>
              <a:rPr lang="es-ES" altLang="en-US"/>
              <a:t>  (Dehornoy; Dehornoy-Rolfsen-Wiest; Nielsen-Thurston).</a:t>
            </a:r>
            <a:endParaRPr lang="es-ES" altLang="en-US"/>
          </a:p>
          <a:p>
            <a:endParaRPr lang="es-ES" altLang="en-US"/>
          </a:p>
          <a:p>
            <a:r>
              <a:rPr lang="es-ES" altLang="en-US" b="1"/>
              <a:t>This is not the only obstruction ! </a:t>
            </a:r>
            <a:endParaRPr lang="es-ES" altLang="en-US" b="1"/>
          </a:p>
          <a:p>
            <a:pPr marL="0" indent="0">
              <a:buNone/>
            </a:pPr>
            <a:r>
              <a:rPr lang="es-ES" altLang="en-US"/>
              <a:t>  (Calegary, N, Bonatti-Monteverde-N-Rivas, ...)</a:t>
            </a:r>
            <a:endParaRPr lang="es-ES" altLang="en-US"/>
          </a:p>
          <a:p>
            <a:pPr marL="0" indent="0">
              <a:buNone/>
            </a:pPr>
            <a:endParaRPr lang="es-ES" altLang="en-US"/>
          </a:p>
        </p:txBody>
      </p:sp>
      <p:pic>
        <p:nvPicPr>
          <p:cNvPr id="8" name="Imagen 7" descr="G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35885" y="5433060"/>
            <a:ext cx="7797800" cy="11176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es-ES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 Property (T) also gives an obstruction</a:t>
            </a:r>
            <a:endParaRPr lang="es-ES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s-ES" altLang="en-US"/>
          </a:p>
          <a:p>
            <a:r>
              <a:rPr lang="es-ES" altLang="en-US"/>
              <a:t>A group  G  has property  (T)  if every action by isometries on a Hilbert space has a fixed point (Serre). </a:t>
            </a:r>
            <a:endParaRPr lang="es-ES" altLang="en-US"/>
          </a:p>
          <a:p>
            <a:endParaRPr lang="es-ES" altLang="en-US"/>
          </a:p>
          <a:p>
            <a:r>
              <a:rPr lang="es-ES" altLang="en-US"/>
              <a:t>Can reformulated in a cohomological language:  every cocycle with respect to an unitary representation is a coboundary.</a:t>
            </a:r>
            <a:endParaRPr lang="es-ES" altLang="en-US"/>
          </a:p>
          <a:p>
            <a:endParaRPr lang="es-ES" altLang="en-US"/>
          </a:p>
          <a:p>
            <a:pPr marL="0" indent="0">
              <a:buNone/>
            </a:pPr>
            <a:r>
              <a:rPr lang="es-ES" altLang="en-US" b="1"/>
              <a:t>Theorem (N): </a:t>
            </a:r>
            <a:r>
              <a:rPr lang="es-ES" altLang="en-US"/>
              <a:t> Every f. g. group of  C</a:t>
            </a:r>
            <a:r>
              <a:rPr lang="es-ES" altLang="en-US" baseline="30000"/>
              <a:t>3/2  </a:t>
            </a:r>
            <a:r>
              <a:rPr lang="es-ES" altLang="en-US"/>
              <a:t>diffeomorphisms of the</a:t>
            </a:r>
            <a:endParaRPr lang="es-ES" altLang="en-US"/>
          </a:p>
          <a:p>
            <a:pPr marL="0" indent="0">
              <a:buNone/>
            </a:pPr>
            <a:r>
              <a:rPr lang="es-ES" altLang="en-US"/>
              <a:t>circle (resp. interval) is finite (resp. trivial). </a:t>
            </a:r>
            <a:endParaRPr lang="es-ES" altLang="en-US"/>
          </a:p>
          <a:p>
            <a:pPr marL="0" indent="0">
              <a:buNone/>
            </a:pPr>
            <a:endParaRPr lang="es-ES" altLang="en-US"/>
          </a:p>
          <a:p>
            <a:pPr marL="0" indent="0">
              <a:buNone/>
            </a:pPr>
            <a:endParaRPr lang="es-ES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s-ES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A tool for the proof:</a:t>
            </a:r>
            <a:endParaRPr lang="es-ES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1079500" y="4316095"/>
            <a:ext cx="10274300" cy="2189480"/>
          </a:xfrm>
        </p:spPr>
        <p:txBody>
          <a:bodyPr>
            <a:noAutofit/>
          </a:bodyPr>
          <a:p>
            <a:pPr marL="0" indent="0">
              <a:buNone/>
            </a:pPr>
            <a:r>
              <a:rPr lang="es-ES" altLang="en-US" sz="35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Key point</a:t>
            </a:r>
            <a:r>
              <a:rPr lang="es-ES" altLang="en-US" sz="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altLang="en-US" sz="35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:</a:t>
            </a:r>
            <a:r>
              <a:rPr lang="es-ES" altLang="en-US" sz="3500"/>
              <a:t>  If  </a:t>
            </a:r>
            <a:r>
              <a:rPr lang="es-ES" altLang="en-US" sz="3500" i="1"/>
              <a:t>g</a:t>
            </a:r>
            <a:r>
              <a:rPr lang="es-ES" altLang="en-US" sz="3500"/>
              <a:t>  is a diffeomorphism of class  C</a:t>
            </a:r>
            <a:r>
              <a:rPr lang="es-ES" altLang="en-US" sz="3500" baseline="30000"/>
              <a:t>3/2 </a:t>
            </a:r>
            <a:r>
              <a:rPr lang="es-ES" altLang="en-US" sz="3500"/>
              <a:t>, </a:t>
            </a:r>
            <a:endParaRPr lang="es-ES" altLang="en-US" sz="800"/>
          </a:p>
          <a:p>
            <a:pPr marL="0" indent="0">
              <a:buNone/>
            </a:pPr>
            <a:r>
              <a:rPr lang="es-ES" altLang="en-US" sz="3500"/>
              <a:t>                  then c(g) belongs to </a:t>
            </a:r>
            <a:endParaRPr lang="es-ES" altLang="en-US" sz="3500"/>
          </a:p>
          <a:p>
            <a:pPr marL="0" indent="0">
              <a:buNone/>
            </a:pPr>
            <a:r>
              <a:rPr lang="es-ES" altLang="en-US" sz="3500"/>
              <a:t>(although (x,y) </a:t>
            </a:r>
            <a:r>
              <a:rPr lang="es-ES" altLang="en-US" sz="3500">
                <a:sym typeface="+mn-ea"/>
              </a:rPr>
              <a:t>→</a:t>
            </a:r>
            <a:r>
              <a:rPr lang="es-ES" altLang="en-US" sz="3500"/>
              <a:t> 1/</a:t>
            </a:r>
            <a:r>
              <a:rPr lang="es-ES" altLang="en-US" sz="800"/>
              <a:t> </a:t>
            </a:r>
            <a:r>
              <a:rPr lang="es-ES" altLang="en-US" sz="3500"/>
              <a:t>(x</a:t>
            </a:r>
            <a:r>
              <a:rPr lang="es-ES" altLang="en-US" sz="800"/>
              <a:t> </a:t>
            </a:r>
            <a:r>
              <a:rPr lang="es-ES" altLang="en-US" sz="3500"/>
              <a:t>-</a:t>
            </a:r>
            <a:r>
              <a:rPr lang="es-ES" altLang="en-US" sz="800"/>
              <a:t> </a:t>
            </a:r>
            <a:r>
              <a:rPr lang="es-ES" altLang="en-US" sz="3500"/>
              <a:t>y) does not !) </a:t>
            </a:r>
            <a:endParaRPr lang="es-ES" altLang="en-US" sz="3500"/>
          </a:p>
        </p:txBody>
      </p:sp>
      <p:pic>
        <p:nvPicPr>
          <p:cNvPr id="4" name="Imagen 3" descr="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6860" y="2049780"/>
            <a:ext cx="9098915" cy="1687830"/>
          </a:xfrm>
          <a:prstGeom prst="rect">
            <a:avLst/>
          </a:prstGeom>
        </p:spPr>
      </p:pic>
      <p:pic>
        <p:nvPicPr>
          <p:cNvPr id="6" name="Imagen 5" descr="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0775" y="4805680"/>
            <a:ext cx="2269490" cy="74422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p>
            <a:pPr algn="ctr"/>
            <a:r>
              <a:rPr lang="es-ES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Life is not always smooth</a:t>
            </a:r>
            <a:endParaRPr lang="es-ES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s-ES" altLang="en-US" b="1">
              <a:sym typeface="+mn-ea"/>
            </a:endParaRPr>
          </a:p>
          <a:p>
            <a:r>
              <a:rPr lang="es-ES" altLang="en-US" b="1">
                <a:sym typeface="+mn-ea"/>
              </a:rPr>
              <a:t>Question:</a:t>
            </a:r>
            <a:r>
              <a:rPr lang="es-ES" altLang="en-US">
                <a:sym typeface="+mn-ea"/>
              </a:rPr>
              <a:t> Does there exist an infinite group of circle homeo-morphisms with property (T) ? </a:t>
            </a:r>
            <a:endParaRPr lang="es-ES" altLang="en-US">
              <a:sym typeface="+mn-ea"/>
            </a:endParaRPr>
          </a:p>
          <a:p>
            <a:pPr marL="0" indent="0">
              <a:buNone/>
            </a:pPr>
            <a:r>
              <a:rPr lang="es-ES" altLang="en-US"/>
              <a:t>Negative direction: Witte-Morris, Ghys, Deroin-Hurtado</a:t>
            </a:r>
            <a:endParaRPr lang="es-ES" altLang="en-US"/>
          </a:p>
          <a:p>
            <a:pPr marL="0" indent="0">
              <a:buNone/>
            </a:pPr>
            <a:r>
              <a:rPr lang="es-ES" altLang="en-US"/>
              <a:t>Positive direction: Ozawa ... </a:t>
            </a:r>
            <a:endParaRPr lang="es-ES" altLang="en-US"/>
          </a:p>
          <a:p>
            <a:pPr marL="0" indent="0">
              <a:buNone/>
            </a:pPr>
            <a:endParaRPr lang="es-ES" altLang="en-US"/>
          </a:p>
          <a:p>
            <a:r>
              <a:rPr lang="es-ES" altLang="en-US" b="1"/>
              <a:t>Question: </a:t>
            </a:r>
            <a:r>
              <a:rPr lang="es-ES" altLang="en-US"/>
              <a:t>Does there exist an finite group with property (T) which is left orderable ?</a:t>
            </a:r>
            <a:endParaRPr lang="es-ES" altLang="en-US"/>
          </a:p>
          <a:p>
            <a:pPr marL="0" indent="0">
              <a:buNone/>
            </a:pPr>
            <a:endParaRPr lang="es-ES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threePt" dir="t"/>
            </a:scene3d>
          </a:bodyPr>
          <a:p>
            <a:pPr algn="ctr"/>
            <a:r>
              <a:rPr lang="es-ES" alt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The genesis of groups</a:t>
            </a:r>
            <a:endParaRPr lang="es-ES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405765" y="1825625"/>
            <a:ext cx="11190605" cy="4593590"/>
          </a:xfrm>
        </p:spPr>
        <p:txBody>
          <a:bodyPr>
            <a:noAutofit/>
          </a:bodyPr>
          <a:p>
            <a:pPr algn="just"/>
            <a:endParaRPr lang="es-ES" altLang="en-US" sz="3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altLang="en-US"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Groups can be approached in many ways: pure algebraically</a:t>
            </a:r>
            <a:endParaRPr lang="es-ES" altLang="en-US" sz="3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ES" altLang="en-US"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(axiomatically), combinatorially, geometrically, </a:t>
            </a:r>
            <a:r>
              <a:rPr lang="es-ES" altLang="en-US" sz="31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dynamically</a:t>
            </a:r>
            <a:r>
              <a:rPr lang="es-ES" altLang="en-US"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  <a:endParaRPr lang="es-ES" altLang="en-US" sz="3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altLang="en-US" sz="3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altLang="en-US"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Galois invented groups, but one can argue that it was Cayley (Dedekind) who opened the path to a wide understanding of groups...</a:t>
            </a:r>
            <a:endParaRPr lang="es-ES" altLang="en-US" sz="3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altLang="en-US" sz="3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es-ES" altLang="en-US" sz="31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altLang="en-US" sz="31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p>
            <a:pPr algn="ctr"/>
            <a:r>
              <a:rPr lang="es-ES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Obstructions arise in any regularity</a:t>
            </a:r>
            <a:endParaRPr lang="es-ES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372745" y="1549400"/>
            <a:ext cx="11256645" cy="4886325"/>
          </a:xfrm>
        </p:spPr>
        <p:txBody>
          <a:bodyPr>
            <a:normAutofit fontScale="60000"/>
          </a:bodyPr>
          <a:p>
            <a:r>
              <a:rPr lang="es-ES" altLang="en-US" sz="4000" b="1"/>
              <a:t>Theorem (Kim - Koberda; Mann - Wolf)</a:t>
            </a:r>
            <a:r>
              <a:rPr lang="es-ES" altLang="en-US" sz="1665" b="1"/>
              <a:t> </a:t>
            </a:r>
            <a:r>
              <a:rPr lang="es-ES" altLang="en-US" sz="4000" b="1"/>
              <a:t>:</a:t>
            </a:r>
            <a:r>
              <a:rPr lang="es-ES" altLang="en-US" sz="4000"/>
              <a:t>  For every  r &gt; s ≥ 1, there exists a finitely generated group of  C</a:t>
            </a:r>
            <a:r>
              <a:rPr lang="es-ES" altLang="en-US" sz="4000" baseline="30000"/>
              <a:t>s  </a:t>
            </a:r>
            <a:r>
              <a:rPr lang="es-ES" altLang="en-US" sz="4000"/>
              <a:t>diffeomorphisms  of  the  interval </a:t>
            </a:r>
            <a:r>
              <a:rPr lang="es-ES" altLang="en-US" sz="4000"/>
              <a:t>/ circle  that does not embed into Diff </a:t>
            </a:r>
            <a:r>
              <a:rPr lang="es-ES" altLang="en-US" sz="4000" baseline="30000"/>
              <a:t>r </a:t>
            </a:r>
            <a:endParaRPr lang="es-ES" altLang="en-US" sz="4000" baseline="30000"/>
          </a:p>
          <a:p>
            <a:endParaRPr lang="es-ES" altLang="en-US" sz="4000" baseline="30000"/>
          </a:p>
          <a:p>
            <a:r>
              <a:rPr lang="es-ES" altLang="en-US" sz="4000">
                <a:sym typeface="+mn-ea"/>
              </a:rPr>
              <a:t>Very simple general questions remain open in higher dimension:</a:t>
            </a:r>
            <a:endParaRPr lang="es-ES" altLang="en-US" sz="4000">
              <a:sym typeface="+mn-ea"/>
            </a:endParaRPr>
          </a:p>
          <a:p>
            <a:pPr marL="0" indent="0">
              <a:buNone/>
            </a:pPr>
            <a:r>
              <a:rPr lang="es-ES" altLang="en-US" sz="4000" b="1">
                <a:sym typeface="+mn-ea"/>
              </a:rPr>
              <a:t>Question:</a:t>
            </a:r>
            <a:r>
              <a:rPr lang="es-ES" altLang="en-US" sz="4000">
                <a:sym typeface="+mn-ea"/>
              </a:rPr>
              <a:t> Does there exists a f. g. torsion-free group that does NOT embed into the group of homeomorphisms of the plane ?</a:t>
            </a:r>
            <a:endParaRPr lang="es-ES" altLang="en-US" sz="4000">
              <a:sym typeface="+mn-ea"/>
            </a:endParaRPr>
          </a:p>
          <a:p>
            <a:pPr marL="0" indent="0">
              <a:buNone/>
            </a:pPr>
            <a:r>
              <a:rPr lang="es-ES" altLang="en-US" sz="4000" b="1">
                <a:sym typeface="+mn-ea"/>
              </a:rPr>
              <a:t>Candidates / tools:</a:t>
            </a:r>
            <a:r>
              <a:rPr lang="es-ES" altLang="en-US" sz="4000">
                <a:sym typeface="+mn-ea"/>
              </a:rPr>
              <a:t> Monsters ? (Tarski, Osin, ...)</a:t>
            </a:r>
            <a:endParaRPr lang="es-ES" altLang="en-US" sz="4000">
              <a:sym typeface="+mn-ea"/>
            </a:endParaRPr>
          </a:p>
          <a:p>
            <a:endParaRPr lang="es-ES" altLang="en-US" sz="4000">
              <a:sym typeface="+mn-ea"/>
            </a:endParaRPr>
          </a:p>
          <a:p>
            <a:r>
              <a:rPr lang="es-ES" altLang="en-US" sz="4000">
                <a:sym typeface="+mn-ea"/>
              </a:rPr>
              <a:t>Very important recent achievements; e.g. solution of the Zimmer conjecture by Brown-Fisher-Hurtado (lattices do not act unnaturally...).  Related  to  classical results of Mostow, Margulis, ...</a:t>
            </a:r>
            <a:endParaRPr lang="es-ES" altLang="en-US" sz="4000">
              <a:sym typeface="+mn-ea"/>
            </a:endParaRPr>
          </a:p>
          <a:p>
            <a:pPr marL="0" indent="0">
              <a:buNone/>
            </a:pPr>
            <a:endParaRPr lang="es-ES" altLang="en-US" baseline="30000"/>
          </a:p>
          <a:p>
            <a:pPr marL="0" indent="0">
              <a:buNone/>
            </a:pPr>
            <a:endParaRPr lang="es-ES" altLang="en-US" baseline="300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7435"/>
          </a:xfrm>
        </p:spPr>
        <p:txBody>
          <a:bodyPr/>
          <a:p>
            <a:pPr algn="ctr"/>
            <a:r>
              <a:rPr lang="es-ES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Groups that do act !</a:t>
            </a:r>
            <a:endParaRPr lang="es-ES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370840" y="1432560"/>
            <a:ext cx="11590020" cy="5140960"/>
          </a:xfrm>
        </p:spPr>
        <p:txBody>
          <a:bodyPr>
            <a:noAutofit/>
          </a:bodyPr>
          <a:p>
            <a:r>
              <a:rPr lang="es-ES" altLang="en-US" sz="2700"/>
              <a:t>Take two maps “at random”. Then they will generate a free group.</a:t>
            </a:r>
            <a:endParaRPr lang="es-ES" altLang="en-US" sz="2700"/>
          </a:p>
          <a:p>
            <a:pPr marL="0" indent="0">
              <a:buNone/>
            </a:pPr>
            <a:r>
              <a:rPr lang="es-ES" altLang="en-US" sz="2700" b="1"/>
              <a:t>Warning:</a:t>
            </a:r>
            <a:r>
              <a:rPr lang="es-ES" altLang="en-US" sz="2700"/>
              <a:t> No two piecewise affine homeomorphisms of the interval </a:t>
            </a:r>
            <a:endParaRPr lang="es-ES" altLang="en-US" sz="2700"/>
          </a:p>
          <a:p>
            <a:pPr marL="0" indent="0">
              <a:buNone/>
            </a:pPr>
            <a:r>
              <a:rPr lang="es-ES" altLang="en-US" sz="2700"/>
              <a:t>will generate a free group (Brin-Squier).</a:t>
            </a:r>
            <a:endParaRPr lang="es-ES" altLang="en-US" sz="2700"/>
          </a:p>
          <a:p>
            <a:endParaRPr lang="es-ES" altLang="en-US" sz="2700"/>
          </a:p>
          <a:p>
            <a:r>
              <a:rPr lang="es-ES" altLang="en-US" sz="2700"/>
              <a:t>Take  a  diffeomorphism  “at  random”.  Then  the  set  (group)  of</a:t>
            </a:r>
            <a:endParaRPr lang="es-ES" altLang="en-US" sz="2700"/>
          </a:p>
          <a:p>
            <a:pPr marL="0" indent="0">
              <a:buNone/>
            </a:pPr>
            <a:r>
              <a:rPr lang="es-ES" altLang="en-US" sz="2700"/>
              <a:t>  diffeomorphism that commute with it is reduces to its powers.</a:t>
            </a:r>
            <a:endParaRPr lang="es-ES" altLang="en-US" sz="2700"/>
          </a:p>
          <a:p>
            <a:pPr marL="0" indent="0">
              <a:buNone/>
            </a:pPr>
            <a:endParaRPr lang="es-ES" altLang="en-US" sz="2700"/>
          </a:p>
          <a:p>
            <a:pPr marL="0" indent="0">
              <a:buNone/>
            </a:pPr>
            <a:r>
              <a:rPr lang="es-ES" altLang="en-US" sz="2700"/>
              <a:t>                  </a:t>
            </a:r>
            <a:r>
              <a:rPr lang="es-ES" altLang="en-US" sz="27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“A generic diffeomorphism has a trivial centralizer” </a:t>
            </a:r>
            <a:endParaRPr lang="es-ES" altLang="en-US" sz="27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</a:endParaRPr>
          </a:p>
          <a:p>
            <a:pPr marL="0" indent="0">
              <a:buNone/>
            </a:pPr>
            <a:r>
              <a:rPr lang="es-ES" altLang="en-US" sz="2700"/>
              <a:t>           (Smale, Kopell; Palis, Yoccoz, ... ; Bonatti-Crovisier-Wilkinson) </a:t>
            </a:r>
            <a:endParaRPr lang="es-ES" altLang="en-US" sz="2700"/>
          </a:p>
          <a:p>
            <a:pPr marL="0" indent="0">
              <a:buNone/>
            </a:pPr>
            <a:r>
              <a:rPr lang="es-ES" altLang="en-US" sz="27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</a:rPr>
              <a:t>In general,</a:t>
            </a:r>
            <a:r>
              <a:rPr lang="es-ES" altLang="en-US" sz="2700"/>
              <a:t> </a:t>
            </a:r>
            <a:r>
              <a:rPr lang="es-ES" altLang="en-US" sz="27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</a:rPr>
              <a:t>diffeomorphisms do not arise from vector fields</a:t>
            </a:r>
            <a:r>
              <a:rPr lang="es-ES" altLang="en-US" sz="2700"/>
              <a:t> (Palis, Milnor...)</a:t>
            </a:r>
            <a:endParaRPr lang="es-ES" altLang="en-US" sz="27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</a:endParaRPr>
          </a:p>
          <a:p>
            <a:pPr marL="0" indent="0">
              <a:buNone/>
            </a:pPr>
            <a:endParaRPr lang="es-ES" altLang="en-US" sz="16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s-ES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Spaces of diffeomorphisms</a:t>
            </a:r>
            <a:endParaRPr lang="es-ES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s-ES" altLang="en-US"/>
              <a:t>Studing the space of diffeomorphisms of a manifold is already difficult (homotopy type, etc). </a:t>
            </a:r>
            <a:endParaRPr lang="es-ES" altLang="en-US"/>
          </a:p>
          <a:p>
            <a:endParaRPr lang="es-ES" altLang="en-US"/>
          </a:p>
          <a:p>
            <a:pPr marL="0" indent="0">
              <a:buNone/>
            </a:pPr>
            <a:r>
              <a:rPr lang="es-ES" altLang="en-US" b="1"/>
              <a:t>Example (Alexander):</a:t>
            </a:r>
            <a:r>
              <a:rPr lang="es-ES" altLang="en-US"/>
              <a:t> The space of homeomorphisms of a ball is contractible.</a:t>
            </a:r>
            <a:endParaRPr lang="es-ES" altLang="en-US"/>
          </a:p>
          <a:p>
            <a:pPr marL="0" indent="0">
              <a:buNone/>
            </a:pPr>
            <a:endParaRPr lang="es-ES" altLang="en-US"/>
          </a:p>
          <a:p>
            <a:pPr marL="0" indent="0">
              <a:buNone/>
            </a:pPr>
            <a:r>
              <a:rPr lang="es-ES" altLang="en-US" b="1"/>
              <a:t>Theorem (Smale):</a:t>
            </a:r>
            <a:r>
              <a:rPr lang="es-ES" altLang="en-US"/>
              <a:t> The space of diffeomorphisms of the sphere has the homotopy type of SO(3).</a:t>
            </a:r>
            <a:endParaRPr lang="es-ES" alt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p>
            <a:pPr algn="ctr"/>
            <a:r>
              <a:rPr lang="es-ES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Spaces of commuting diffeomorphisms</a:t>
            </a:r>
            <a:endParaRPr lang="es-ES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20000"/>
          </a:bodyPr>
          <a:p>
            <a:pPr marL="0" indent="0">
              <a:buNone/>
            </a:pPr>
            <a:r>
              <a:rPr lang="es-ES" altLang="en-US"/>
              <a:t>- Almost nothing is known, even in dimension 1</a:t>
            </a:r>
            <a:r>
              <a:rPr lang="es-ES" altLang="en-US" sz="1400"/>
              <a:t> </a:t>
            </a:r>
            <a:r>
              <a:rPr lang="es-ES" altLang="en-US"/>
              <a:t>!</a:t>
            </a:r>
            <a:endParaRPr lang="es-ES" altLang="en-US"/>
          </a:p>
          <a:p>
            <a:endParaRPr lang="es-ES" altLang="en-US"/>
          </a:p>
          <a:p>
            <a:pPr marL="0" indent="0">
              <a:buNone/>
            </a:pPr>
            <a:r>
              <a:rPr lang="es-ES" altLang="en-US" b="1"/>
              <a:t>Question (Rosenberg)</a:t>
            </a:r>
            <a:r>
              <a:rPr lang="es-ES" altLang="en-US"/>
              <a:t>: Is it locally path-connected for S</a:t>
            </a:r>
            <a:r>
              <a:rPr lang="es-ES" altLang="en-US" baseline="30000"/>
              <a:t>1 </a:t>
            </a:r>
            <a:r>
              <a:rPr lang="es-ES" altLang="en-US"/>
              <a:t>? </a:t>
            </a:r>
            <a:endParaRPr lang="es-ES" altLang="en-US"/>
          </a:p>
          <a:p>
            <a:pPr marL="0" indent="0">
              <a:buNone/>
            </a:pPr>
            <a:r>
              <a:rPr lang="es-ES" altLang="en-US"/>
              <a:t>This was (indirectly) treated by Yoccoz in his thesis... </a:t>
            </a:r>
            <a:endParaRPr lang="es-ES" altLang="en-US"/>
          </a:p>
          <a:p>
            <a:pPr marL="0" indent="0">
              <a:buNone/>
            </a:pPr>
            <a:endParaRPr lang="es-ES" altLang="en-US"/>
          </a:p>
          <a:p>
            <a:pPr marL="0" indent="0">
              <a:buNone/>
            </a:pPr>
            <a:r>
              <a:rPr lang="es-ES" altLang="en-US" b="1"/>
              <a:t>Theorem (Hélène Eynard-Bontemps - N):  </a:t>
            </a:r>
            <a:r>
              <a:rPr lang="es-ES" altLang="en-US"/>
              <a:t>The space of  C</a:t>
            </a:r>
            <a:r>
              <a:rPr lang="es-ES" altLang="en-US" baseline="30000"/>
              <a:t>1+ac </a:t>
            </a:r>
            <a:endParaRPr lang="es-ES" altLang="en-US" baseline="30000"/>
          </a:p>
          <a:p>
            <a:pPr marL="0" indent="0">
              <a:buNone/>
            </a:pPr>
            <a:r>
              <a:rPr lang="es-ES" altLang="en-US"/>
              <a:t>commuting diffeomorphisms of the circle is path connected.</a:t>
            </a:r>
            <a:endParaRPr lang="es-ES" altLang="en-US"/>
          </a:p>
          <a:p>
            <a:pPr marL="0" indent="0">
              <a:buNone/>
            </a:pPr>
            <a:endParaRPr lang="es-ES" altLang="en-US"/>
          </a:p>
          <a:p>
            <a:pPr marL="0" indent="0">
              <a:buNone/>
            </a:pPr>
            <a:r>
              <a:rPr lang="es-ES" altLang="en-US"/>
              <a:t>- Also true in class C</a:t>
            </a:r>
            <a:r>
              <a:rPr lang="es-ES" altLang="en-US" baseline="30000"/>
              <a:t>1</a:t>
            </a:r>
            <a:r>
              <a:rPr lang="es-ES" altLang="en-US"/>
              <a:t> but much easier (and less interesting...).</a:t>
            </a:r>
            <a:endParaRPr lang="es-ES" alt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s-ES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Two naive approaches</a:t>
            </a:r>
            <a:endParaRPr lang="es-ES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s-ES" altLang="en-US"/>
          </a:p>
          <a:p>
            <a:r>
              <a:rPr lang="es-ES" altLang="en-US"/>
              <a:t>Alexander trick works well at least for commuting homeomor-phisms of the interval, but it does not preserve regularity...</a:t>
            </a:r>
            <a:endParaRPr lang="es-ES" altLang="en-US"/>
          </a:p>
          <a:p>
            <a:endParaRPr lang="es-ES" altLang="en-US"/>
          </a:p>
          <a:p>
            <a:r>
              <a:rPr lang="es-ES" altLang="en-US"/>
              <a:t>A homeomorphism of the interval can be sent  by  a  linear ho-motopy (of its graph) to the trivial one, but this procedure does not preserve commutativity...</a:t>
            </a:r>
            <a:endParaRPr lang="es-ES" alt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s-ES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Several pitfalls along the path</a:t>
            </a:r>
            <a:endParaRPr lang="es-ES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670540" cy="4351655"/>
          </a:xfrm>
        </p:spPr>
        <p:txBody>
          <a:bodyPr>
            <a:normAutofit/>
          </a:bodyPr>
          <a:p>
            <a:r>
              <a:rPr lang="es-ES" altLang="en-US"/>
              <a:t>If </a:t>
            </a:r>
            <a:r>
              <a:rPr lang="es-ES" altLang="en-US" i="1"/>
              <a:t>f</a:t>
            </a:r>
            <a:r>
              <a:rPr lang="es-ES" altLang="en-US"/>
              <a:t> is a </a:t>
            </a:r>
            <a:r>
              <a:rPr lang="es-ES" altLang="en-US">
                <a:sym typeface="+mn-ea"/>
              </a:rPr>
              <a:t>C</a:t>
            </a:r>
            <a:r>
              <a:rPr lang="es-ES" altLang="en-US" baseline="30000">
                <a:sym typeface="+mn-ea"/>
              </a:rPr>
              <a:t>2 </a:t>
            </a:r>
            <a:r>
              <a:rPr lang="es-ES" altLang="en-US">
                <a:sym typeface="+mn-ea"/>
              </a:rPr>
              <a:t>circle diffeomorphism with no periodic point, then it is conjugated to a rotation (Denjoy). </a:t>
            </a:r>
            <a:endParaRPr lang="es-ES" altLang="en-US">
              <a:sym typeface="+mn-ea"/>
            </a:endParaRPr>
          </a:p>
          <a:p>
            <a:r>
              <a:rPr lang="es-ES" altLang="en-US">
                <a:sym typeface="+mn-ea"/>
              </a:rPr>
              <a:t>The same holds for commuting diffeomorphisms (simultaneous    conjugacy).</a:t>
            </a:r>
            <a:endParaRPr lang="es-ES" altLang="en-US">
              <a:sym typeface="+mn-ea"/>
            </a:endParaRPr>
          </a:p>
          <a:p>
            <a:pPr marL="0" indent="0">
              <a:buNone/>
            </a:pPr>
            <a:endParaRPr lang="es-ES" altLang="en-US">
              <a:sym typeface="+mn-ea"/>
            </a:endParaRPr>
          </a:p>
          <a:p>
            <a:pPr marL="0" indent="0">
              <a:buNone/>
            </a:pPr>
            <a:r>
              <a:rPr lang="es-ES" altLang="en-US" b="1">
                <a:sym typeface="+mn-ea"/>
              </a:rPr>
              <a:t>Pitfall: in general, </a:t>
            </a:r>
            <a:r>
              <a:rPr lang="es-ES" altLang="en-US">
                <a:sym typeface="+mn-ea"/>
              </a:rPr>
              <a:t>the conjugacy is not smooth (Arnold, Herman, Yoccoz, Moser, Pérez-Marco, Fayad-Teplinsky, ...)</a:t>
            </a:r>
            <a:endParaRPr lang="es-ES" altLang="en-US">
              <a:sym typeface="+mn-ea"/>
            </a:endParaRPr>
          </a:p>
          <a:p>
            <a:endParaRPr lang="es-ES" alt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s-ES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Another pitfall</a:t>
            </a:r>
            <a:endParaRPr lang="es-ES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561340" y="1825625"/>
            <a:ext cx="10947400" cy="4351655"/>
          </a:xfrm>
        </p:spPr>
        <p:txBody>
          <a:bodyPr>
            <a:normAutofit lnSpcReduction="20000"/>
          </a:bodyPr>
          <a:p>
            <a:r>
              <a:rPr lang="es-ES" altLang="en-US"/>
              <a:t>If </a:t>
            </a:r>
            <a:r>
              <a:rPr lang="es-ES" altLang="en-US" i="1"/>
              <a:t>f</a:t>
            </a:r>
            <a:r>
              <a:rPr lang="es-ES" altLang="en-US"/>
              <a:t> is a </a:t>
            </a:r>
            <a:r>
              <a:rPr lang="es-ES" altLang="en-US">
                <a:sym typeface="+mn-ea"/>
              </a:rPr>
              <a:t>C</a:t>
            </a:r>
            <a:r>
              <a:rPr lang="es-ES" altLang="en-US" baseline="30000">
                <a:sym typeface="+mn-ea"/>
              </a:rPr>
              <a:t>2 </a:t>
            </a:r>
            <a:r>
              <a:rPr lang="es-ES" altLang="en-US">
                <a:sym typeface="+mn-ea"/>
              </a:rPr>
              <a:t>diffeomorphism of the interval [0,1) with no fixed point</a:t>
            </a:r>
            <a:endParaRPr lang="es-ES" altLang="en-US">
              <a:sym typeface="+mn-ea"/>
            </a:endParaRPr>
          </a:p>
          <a:p>
            <a:pPr marL="0" indent="0">
              <a:buNone/>
            </a:pPr>
            <a:r>
              <a:rPr lang="es-ES" altLang="en-US">
                <a:sym typeface="+mn-ea"/>
              </a:rPr>
              <a:t>  at the interior, then it is the time-1 of a flow (Szekeres). </a:t>
            </a:r>
            <a:endParaRPr lang="es-ES" altLang="en-US">
              <a:sym typeface="+mn-ea"/>
            </a:endParaRPr>
          </a:p>
          <a:p>
            <a:pPr marL="0" indent="0">
              <a:buNone/>
            </a:pPr>
            <a:r>
              <a:rPr lang="es-ES" altLang="en-US">
                <a:sym typeface="+mn-ea"/>
              </a:rPr>
              <a:t>  Work of Kopell clarifies the situation for commuting maps.</a:t>
            </a:r>
            <a:endParaRPr lang="es-ES" altLang="en-US">
              <a:sym typeface="+mn-ea"/>
            </a:endParaRPr>
          </a:p>
          <a:p>
            <a:pPr marL="0" indent="0">
              <a:buNone/>
            </a:pPr>
            <a:endParaRPr lang="es-ES" altLang="en-US" b="1">
              <a:sym typeface="+mn-ea"/>
            </a:endParaRPr>
          </a:p>
          <a:p>
            <a:pPr marL="0" indent="0">
              <a:buNone/>
            </a:pPr>
            <a:r>
              <a:rPr lang="es-ES" altLang="en-US" b="1">
                <a:sym typeface="+mn-ea"/>
              </a:rPr>
              <a:t>Pitfall: </a:t>
            </a:r>
            <a:r>
              <a:rPr lang="es-ES" altLang="en-US">
                <a:sym typeface="+mn-ea"/>
              </a:rPr>
              <a:t>In general, the flow is not more regular than C</a:t>
            </a:r>
            <a:r>
              <a:rPr lang="es-ES" altLang="en-US" baseline="30000">
                <a:sym typeface="+mn-ea"/>
              </a:rPr>
              <a:t>1 </a:t>
            </a:r>
            <a:r>
              <a:rPr lang="es-ES" altLang="en-US">
                <a:sym typeface="+mn-ea"/>
              </a:rPr>
              <a:t>(Sergeraert).</a:t>
            </a:r>
            <a:endParaRPr lang="es-ES" altLang="en-US">
              <a:sym typeface="+mn-ea"/>
            </a:endParaRPr>
          </a:p>
          <a:p>
            <a:pPr marL="0" indent="0">
              <a:buNone/>
            </a:pPr>
            <a:endParaRPr lang="es-ES" altLang="en-US" b="1">
              <a:sym typeface="+mn-ea"/>
            </a:endParaRPr>
          </a:p>
          <a:p>
            <a:pPr marL="0" indent="0">
              <a:buNone/>
            </a:pPr>
            <a:r>
              <a:rPr lang="es-ES" altLang="en-US">
                <a:sym typeface="+mn-ea"/>
              </a:rPr>
              <a:t>- It may happen that such a diffeomorphism has no </a:t>
            </a:r>
            <a:r>
              <a:rPr lang="es-ES" altLang="en-US">
                <a:sym typeface="+mn-ea"/>
              </a:rPr>
              <a:t>C</a:t>
            </a:r>
            <a:r>
              <a:rPr lang="es-ES" altLang="en-US" baseline="30000">
                <a:sym typeface="+mn-ea"/>
              </a:rPr>
              <a:t>2  </a:t>
            </a:r>
            <a:r>
              <a:rPr lang="es-ES" altLang="en-US">
                <a:sym typeface="+mn-ea"/>
              </a:rPr>
              <a:t>square root...</a:t>
            </a:r>
            <a:endParaRPr lang="es-ES" altLang="en-US">
              <a:sym typeface="+mn-ea"/>
            </a:endParaRPr>
          </a:p>
          <a:p>
            <a:pPr marL="0" indent="0">
              <a:buNone/>
            </a:pPr>
            <a:r>
              <a:rPr lang="es-ES" altLang="en-US">
                <a:sym typeface="+mn-ea"/>
              </a:rPr>
              <a:t>- It  may happen  that  the  </a:t>
            </a:r>
            <a:r>
              <a:rPr lang="es-ES" altLang="en-US">
                <a:sym typeface="+mn-ea"/>
              </a:rPr>
              <a:t>C</a:t>
            </a:r>
            <a:r>
              <a:rPr lang="es-ES" altLang="en-US" baseline="30000">
                <a:sym typeface="+mn-ea"/>
              </a:rPr>
              <a:t>2  </a:t>
            </a:r>
            <a:r>
              <a:rPr lang="es-ES" altLang="en-US">
                <a:sym typeface="+mn-ea"/>
              </a:rPr>
              <a:t>maps</a:t>
            </a:r>
            <a:r>
              <a:rPr lang="es-ES" altLang="en-US" b="1">
                <a:sym typeface="+mn-ea"/>
              </a:rPr>
              <a:t> </a:t>
            </a:r>
            <a:r>
              <a:rPr lang="es-ES" altLang="en-US">
                <a:sym typeface="+mn-ea"/>
              </a:rPr>
              <a:t>of the flow are those that arise</a:t>
            </a:r>
            <a:endParaRPr lang="es-ES" altLang="en-US">
              <a:sym typeface="+mn-ea"/>
            </a:endParaRPr>
          </a:p>
          <a:p>
            <a:pPr marL="0" indent="0">
              <a:buNone/>
            </a:pPr>
            <a:r>
              <a:rPr lang="es-ES" altLang="en-US">
                <a:sym typeface="+mn-ea"/>
              </a:rPr>
              <a:t>  from combinations of  two irrationally independent numbers (E-B). </a:t>
            </a:r>
            <a:endParaRPr lang="es-ES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s-ES" altLang="en-US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s-ES" altLang="en-US"/>
          </a:p>
        </p:txBody>
      </p:sp>
      <p:pic>
        <p:nvPicPr>
          <p:cNvPr id="4" name="Imagen 3" descr="maxresdefaul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s-ES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Still another pitfall</a:t>
            </a:r>
            <a:endParaRPr lang="es-ES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670540" cy="4351655"/>
          </a:xfrm>
        </p:spPr>
        <p:txBody>
          <a:bodyPr>
            <a:normAutofit/>
          </a:bodyPr>
          <a:p>
            <a:r>
              <a:rPr lang="es-ES" altLang="en-US" sz="3200"/>
              <a:t>If  </a:t>
            </a:r>
            <a:r>
              <a:rPr lang="es-ES" altLang="en-US" sz="3200" i="1"/>
              <a:t>f  </a:t>
            </a:r>
            <a:r>
              <a:rPr lang="es-ES" altLang="en-US" sz="3200"/>
              <a:t>is a </a:t>
            </a:r>
            <a:r>
              <a:rPr lang="es-ES" altLang="en-US" sz="3200">
                <a:sym typeface="+mn-ea"/>
              </a:rPr>
              <a:t>C</a:t>
            </a:r>
            <a:r>
              <a:rPr lang="es-ES" altLang="en-US" sz="3200" baseline="30000">
                <a:sym typeface="+mn-ea"/>
              </a:rPr>
              <a:t>2  </a:t>
            </a:r>
            <a:r>
              <a:rPr lang="es-ES" altLang="en-US" sz="3200">
                <a:sym typeface="+mn-ea"/>
              </a:rPr>
              <a:t>diffeomorphism of  </a:t>
            </a:r>
            <a:r>
              <a:rPr lang="es-ES" altLang="en-US" sz="3200">
                <a:sym typeface="+mn-ea"/>
              </a:rPr>
              <a:t>[</a:t>
            </a:r>
            <a:r>
              <a:rPr lang="es-ES" altLang="en-US" sz="3200">
                <a:sym typeface="+mn-ea"/>
              </a:rPr>
              <a:t>0,1], then there are two (Szekeres) vector fields (left and right). </a:t>
            </a:r>
            <a:endParaRPr lang="es-ES" altLang="en-US" sz="3200">
              <a:sym typeface="+mn-ea"/>
            </a:endParaRPr>
          </a:p>
          <a:p>
            <a:pPr marL="0" indent="0">
              <a:buNone/>
            </a:pPr>
            <a:endParaRPr lang="es-ES" altLang="en-US" b="1">
              <a:sym typeface="+mn-ea"/>
            </a:endParaRPr>
          </a:p>
          <a:p>
            <a:pPr marL="0" indent="0">
              <a:buNone/>
            </a:pPr>
            <a:r>
              <a:rPr lang="es-ES" altLang="en-US" sz="3200" b="1">
                <a:sym typeface="+mn-ea"/>
              </a:rPr>
              <a:t>Pitfall: </a:t>
            </a:r>
            <a:r>
              <a:rPr lang="es-ES" altLang="en-US" sz="3200">
                <a:sym typeface="+mn-ea"/>
              </a:rPr>
              <a:t>these may be different (Mather, Yoccoz).</a:t>
            </a:r>
            <a:endParaRPr lang="es-ES" altLang="en-US" sz="3200">
              <a:sym typeface="+mn-ea"/>
            </a:endParaRPr>
          </a:p>
          <a:p>
            <a:pPr marL="0" indent="0">
              <a:buNone/>
            </a:pPr>
            <a:endParaRPr lang="es-ES" altLang="en-US" sz="3200"/>
          </a:p>
          <a:p>
            <a:pPr marL="0" indent="0">
              <a:buNone/>
            </a:pPr>
            <a:r>
              <a:rPr lang="es-ES" altLang="en-US"/>
              <a:t>But, some structure arises.  For instance, if these vector fields are different then the  C</a:t>
            </a:r>
            <a:r>
              <a:rPr lang="es-ES" altLang="en-US" baseline="30000"/>
              <a:t>1  </a:t>
            </a:r>
            <a:r>
              <a:rPr lang="es-ES" altLang="en-US"/>
              <a:t>centralizer is infinite cyclic (Mather, Yoccoz).</a:t>
            </a:r>
            <a:endParaRPr lang="es-ES" alt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s-ES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A key idea: paths of conjugates</a:t>
            </a:r>
            <a:endParaRPr lang="es-ES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670540" cy="4730115"/>
          </a:xfrm>
        </p:spPr>
        <p:txBody>
          <a:bodyPr>
            <a:normAutofit lnSpcReduction="20000"/>
          </a:bodyPr>
          <a:p>
            <a:r>
              <a:rPr lang="es-ES" altLang="en-US"/>
              <a:t>Inspiration: a parabolic element in </a:t>
            </a:r>
            <a:r>
              <a:rPr lang="es-ES" altLang="en-US" i="1">
                <a:latin typeface="Kokonor" panose="01000500000000020003" charset="0"/>
                <a:cs typeface="Kokonor" panose="01000500000000020003" charset="0"/>
              </a:rPr>
              <a:t>Mob </a:t>
            </a:r>
            <a:r>
              <a:rPr lang="es-ES" altLang="en-US"/>
              <a:t>is conjugate to its roots...</a:t>
            </a:r>
            <a:endParaRPr lang="es-ES" altLang="en-US"/>
          </a:p>
          <a:p>
            <a:endParaRPr lang="es-ES" altLang="en-US"/>
          </a:p>
          <a:p>
            <a:r>
              <a:rPr lang="es-ES" altLang="en-US"/>
              <a:t>Try to conjugate a group action so that it becomes closer and</a:t>
            </a:r>
            <a:endParaRPr lang="es-ES" altLang="en-US"/>
          </a:p>
          <a:p>
            <a:pPr marL="0" indent="0">
              <a:buNone/>
            </a:pPr>
            <a:r>
              <a:rPr lang="es-ES" altLang="en-US"/>
              <a:t>  closer to the trivial action (or, at least, to an action by rotations).</a:t>
            </a:r>
            <a:endParaRPr lang="es-ES" altLang="en-US"/>
          </a:p>
          <a:p>
            <a:pPr marL="0" indent="0">
              <a:buNone/>
            </a:pPr>
            <a:r>
              <a:rPr lang="es-ES" altLang="en-US"/>
              <a:t>  </a:t>
            </a:r>
            <a:endParaRPr lang="es-ES" altLang="en-US"/>
          </a:p>
          <a:p>
            <a:pPr marL="0" indent="0">
              <a:buNone/>
            </a:pPr>
            <a:r>
              <a:rPr lang="es-ES" altLang="en-US"/>
              <a:t>  In  C</a:t>
            </a:r>
            <a:r>
              <a:rPr lang="es-ES" altLang="en-US" baseline="30000"/>
              <a:t>0  </a:t>
            </a:r>
            <a:r>
              <a:rPr lang="es-ES" altLang="en-US"/>
              <a:t>topology: given  f g</a:t>
            </a:r>
            <a:r>
              <a:rPr lang="es-ES" altLang="en-US" sz="1000"/>
              <a:t>  </a:t>
            </a:r>
            <a:r>
              <a:rPr lang="es-ES" altLang="en-US"/>
              <a:t>= g f,  we want  h</a:t>
            </a:r>
            <a:r>
              <a:rPr lang="es-ES" altLang="en-US" sz="1000"/>
              <a:t> </a:t>
            </a:r>
            <a:r>
              <a:rPr lang="es-ES" altLang="en-US" baseline="-25000"/>
              <a:t>t  </a:t>
            </a:r>
            <a:r>
              <a:rPr lang="es-ES" altLang="en-US"/>
              <a:t>such that  </a:t>
            </a:r>
            <a:endParaRPr lang="es-ES" altLang="en-US"/>
          </a:p>
          <a:p>
            <a:pPr marL="0" indent="0">
              <a:buNone/>
            </a:pPr>
            <a:endParaRPr lang="es-ES" altLang="en-US"/>
          </a:p>
          <a:p>
            <a:pPr marL="0" indent="0">
              <a:buNone/>
            </a:pPr>
            <a:r>
              <a:rPr lang="es-ES" altLang="en-US"/>
              <a:t>                          </a:t>
            </a:r>
            <a:r>
              <a:rPr lang="es-ES" altLang="en-US">
                <a:sym typeface="+mn-ea"/>
              </a:rPr>
              <a:t>h</a:t>
            </a:r>
            <a:r>
              <a:rPr lang="es-ES" altLang="en-US" sz="1000" baseline="-25000">
                <a:sym typeface="+mn-ea"/>
              </a:rPr>
              <a:t>  </a:t>
            </a:r>
            <a:r>
              <a:rPr lang="es-ES" altLang="en-US" baseline="-25000">
                <a:sym typeface="+mn-ea"/>
              </a:rPr>
              <a:t>t </a:t>
            </a:r>
            <a:r>
              <a:rPr lang="es-ES" altLang="en-US" sz="1000" baseline="-25000"/>
              <a:t> </a:t>
            </a:r>
            <a:r>
              <a:rPr lang="es-ES" altLang="en-US"/>
              <a:t>f h</a:t>
            </a:r>
            <a:r>
              <a:rPr lang="es-ES" altLang="en-US" sz="1200"/>
              <a:t> </a:t>
            </a:r>
            <a:r>
              <a:rPr lang="es-ES" altLang="en-US" baseline="-25000"/>
              <a:t>t</a:t>
            </a:r>
            <a:r>
              <a:rPr lang="es-ES" altLang="en-US" baseline="30000"/>
              <a:t>-1  </a:t>
            </a:r>
            <a:r>
              <a:rPr lang="es-ES" altLang="en-US">
                <a:sym typeface="+mn-ea"/>
              </a:rPr>
              <a:t>→ R</a:t>
            </a:r>
            <a:r>
              <a:rPr lang="es-ES" altLang="en-US" baseline="-25000">
                <a:sym typeface="+mn-ea"/>
              </a:rPr>
              <a:t>1            </a:t>
            </a:r>
            <a:r>
              <a:rPr lang="es-ES" altLang="en-US">
                <a:sym typeface="+mn-ea"/>
              </a:rPr>
              <a:t> </a:t>
            </a:r>
            <a:r>
              <a:rPr lang="es-ES" altLang="en-US">
                <a:sym typeface="+mn-ea"/>
              </a:rPr>
              <a:t>h</a:t>
            </a:r>
            <a:r>
              <a:rPr lang="es-ES" altLang="en-US" sz="1000" baseline="-25000">
                <a:sym typeface="+mn-ea"/>
              </a:rPr>
              <a:t>  </a:t>
            </a:r>
            <a:r>
              <a:rPr lang="es-ES" altLang="en-US" baseline="-25000">
                <a:sym typeface="+mn-ea"/>
              </a:rPr>
              <a:t>t </a:t>
            </a:r>
            <a:r>
              <a:rPr lang="es-ES" altLang="en-US" baseline="-25000">
                <a:sym typeface="+mn-ea"/>
              </a:rPr>
              <a:t> </a:t>
            </a:r>
            <a:r>
              <a:rPr lang="es-ES" altLang="en-US">
                <a:sym typeface="+mn-ea"/>
              </a:rPr>
              <a:t>f h</a:t>
            </a:r>
            <a:r>
              <a:rPr lang="es-ES" altLang="en-US" sz="1000">
                <a:sym typeface="+mn-ea"/>
              </a:rPr>
              <a:t> </a:t>
            </a:r>
            <a:r>
              <a:rPr lang="es-ES" altLang="en-US" baseline="-25000">
                <a:sym typeface="+mn-ea"/>
              </a:rPr>
              <a:t>t</a:t>
            </a:r>
            <a:r>
              <a:rPr lang="es-ES" altLang="en-US" baseline="30000">
                <a:sym typeface="+mn-ea"/>
              </a:rPr>
              <a:t>-1</a:t>
            </a:r>
            <a:r>
              <a:rPr lang="es-ES" altLang="en-US" baseline="30000">
                <a:sym typeface="+mn-ea"/>
              </a:rPr>
              <a:t> </a:t>
            </a:r>
            <a:r>
              <a:rPr lang="es-ES" altLang="en-US">
                <a:sym typeface="+mn-ea"/>
              </a:rPr>
              <a:t>→ R</a:t>
            </a:r>
            <a:r>
              <a:rPr lang="es-ES" altLang="en-US" baseline="-25000">
                <a:sym typeface="+mn-ea"/>
              </a:rPr>
              <a:t>2</a:t>
            </a:r>
            <a:endParaRPr lang="es-ES" altLang="en-US" baseline="-25000">
              <a:sym typeface="+mn-ea"/>
            </a:endParaRPr>
          </a:p>
          <a:p>
            <a:pPr marL="0" indent="0">
              <a:buNone/>
            </a:pPr>
            <a:endParaRPr lang="es-ES" altLang="en-US"/>
          </a:p>
          <a:p>
            <a:pPr marL="0" indent="0">
              <a:buNone/>
            </a:pPr>
            <a:r>
              <a:rPr lang="es-ES" altLang="en-US"/>
              <a:t>  Always possible ! </a:t>
            </a:r>
            <a:endParaRPr lang="es-ES" altLang="en-US" baseline="30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838200" y="1376680"/>
            <a:ext cx="4272915" cy="4800600"/>
          </a:xfrm>
        </p:spPr>
        <p:txBody>
          <a:bodyPr/>
          <a:p>
            <a:pPr marL="0" indent="0" algn="ctr">
              <a:buNone/>
            </a:pPr>
            <a:r>
              <a:rPr lang="es-ES" altLang="en-US" sz="4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“Les mathématiques ne sont qu’une histoire de groupes” </a:t>
            </a:r>
            <a:endParaRPr lang="es-ES" altLang="en-US" sz="44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0" indent="0" algn="ctr">
              <a:buNone/>
            </a:pPr>
            <a:r>
              <a:rPr lang="es-ES" altLang="en-US" sz="4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(H. Poincaré).</a:t>
            </a:r>
            <a:endParaRPr lang="es-ES" altLang="en-US" sz="44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altLang="en-US" sz="4400"/>
          </a:p>
        </p:txBody>
      </p:sp>
      <p:pic>
        <p:nvPicPr>
          <p:cNvPr id="4" name="Imagen 3" descr="_103306437_poincare-dibuj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63895" y="228600"/>
            <a:ext cx="60960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7855" y="365125"/>
            <a:ext cx="10735945" cy="1325880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pPr algn="ctr"/>
            <a:r>
              <a:rPr lang="es-ES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A first obstruction</a:t>
            </a:r>
            <a:endParaRPr lang="es-ES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617220" y="2045970"/>
            <a:ext cx="10736580" cy="4490085"/>
          </a:xfrm>
        </p:spPr>
        <p:txBody>
          <a:bodyPr>
            <a:noAutofit/>
          </a:bodyPr>
          <a:p>
            <a:r>
              <a:rPr lang="es-ES" altLang="en-US"/>
              <a:t>Hyperbolic fixed points are invariant under C</a:t>
            </a:r>
            <a:r>
              <a:rPr lang="es-ES" altLang="en-US" baseline="30000"/>
              <a:t>1 </a:t>
            </a:r>
            <a:r>
              <a:rPr lang="es-ES" altLang="en-US"/>
              <a:t>conjugacy... </a:t>
            </a:r>
            <a:endParaRPr lang="es-ES" altLang="en-US"/>
          </a:p>
          <a:p>
            <a:endParaRPr lang="es-ES" altLang="en-US"/>
          </a:p>
          <a:p>
            <a:r>
              <a:rPr lang="es-ES" altLang="en-US" b="1"/>
              <a:t>Theorem (N) :</a:t>
            </a:r>
            <a:r>
              <a:rPr lang="es-ES" altLang="en-US"/>
              <a:t> Hyperbolic periodic points are the only obstruc- tion  to  conjugate a circle diffeomorphism to diffeomorphisms close to rotations.</a:t>
            </a:r>
            <a:endParaRPr lang="es-ES" altLang="en-US"/>
          </a:p>
          <a:p>
            <a:pPr marL="0" indent="0">
              <a:buNone/>
            </a:pPr>
            <a:endParaRPr lang="es-ES" altLang="en-US">
              <a:sym typeface="+mn-ea"/>
            </a:endParaRPr>
          </a:p>
          <a:p>
            <a:pPr marL="0" indent="0">
              <a:buNone/>
            </a:pPr>
            <a:r>
              <a:rPr lang="es-ES" altLang="en-US">
                <a:sym typeface="+mn-ea"/>
              </a:rPr>
              <a:t>Key observation: Hyperbolic periodic points are detected by the</a:t>
            </a:r>
            <a:endParaRPr lang="es-ES" altLang="en-US">
              <a:sym typeface="+mn-ea"/>
            </a:endParaRPr>
          </a:p>
          <a:p>
            <a:pPr marL="0" indent="0">
              <a:buNone/>
            </a:pPr>
            <a:r>
              <a:rPr lang="es-ES" altLang="en-US">
                <a:sym typeface="+mn-ea"/>
              </a:rPr>
              <a:t>growth of the logarithmic derivative:  L</a:t>
            </a:r>
            <a:r>
              <a:rPr lang="es-ES" altLang="en-US" sz="1200">
                <a:sym typeface="+mn-ea"/>
              </a:rPr>
              <a:t> </a:t>
            </a:r>
            <a:r>
              <a:rPr lang="es-ES" altLang="en-US">
                <a:sym typeface="+mn-ea"/>
              </a:rPr>
              <a:t>(</a:t>
            </a:r>
            <a:r>
              <a:rPr lang="es-ES" altLang="en-US" i="1">
                <a:sym typeface="+mn-ea"/>
              </a:rPr>
              <a:t>g</a:t>
            </a:r>
            <a:r>
              <a:rPr lang="es-ES" altLang="en-US" sz="1000" i="1">
                <a:sym typeface="+mn-ea"/>
              </a:rPr>
              <a:t> </a:t>
            </a:r>
            <a:r>
              <a:rPr lang="es-ES" altLang="en-US" baseline="30000">
                <a:sym typeface="+mn-ea"/>
              </a:rPr>
              <a:t>n</a:t>
            </a:r>
            <a:r>
              <a:rPr lang="es-ES" altLang="en-US">
                <a:sym typeface="+mn-ea"/>
              </a:rPr>
              <a:t>)</a:t>
            </a:r>
            <a:endParaRPr lang="es-ES" alt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p>
            <a:pPr algn="ctr"/>
            <a:r>
              <a:rPr lang="es-ES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A second obstruction</a:t>
            </a:r>
            <a:endParaRPr lang="es-ES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endParaRPr lang="es-ES" altLang="en-US" baseline="30000"/>
          </a:p>
          <a:p>
            <a:r>
              <a:rPr lang="es-ES" altLang="en-US"/>
              <a:t>In class C</a:t>
            </a:r>
            <a:r>
              <a:rPr lang="es-ES" altLang="en-US" baseline="30000"/>
              <a:t>1+ac </a:t>
            </a:r>
            <a:r>
              <a:rPr lang="es-ES" altLang="en-US">
                <a:sym typeface="+mn-ea"/>
              </a:rPr>
              <a:t>, the problem is related to the growth of the affine derivative: </a:t>
            </a:r>
            <a:endParaRPr lang="es-ES" altLang="en-US" baseline="30000"/>
          </a:p>
        </p:txBody>
      </p:sp>
      <p:pic>
        <p:nvPicPr>
          <p:cNvPr id="4" name="Imagen 3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0160" y="3478530"/>
            <a:ext cx="8991600" cy="23622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p>
            <a:pPr algn="ctr"/>
            <a:r>
              <a:rPr lang="es-ES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A structure result</a:t>
            </a:r>
            <a:endParaRPr lang="es-ES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s-ES" altLang="en-US" b="1"/>
              <a:t>Theorem (N, Eynard Bontemps-N): </a:t>
            </a:r>
            <a:r>
              <a:rPr lang="es-ES" altLang="en-US"/>
              <a:t>The growth of the affine derivative is linear only in two cases: </a:t>
            </a:r>
            <a:endParaRPr lang="es-ES" altLang="en-US"/>
          </a:p>
          <a:p>
            <a:pPr marL="0" indent="0">
              <a:buNone/>
            </a:pPr>
            <a:r>
              <a:rPr lang="es-ES" altLang="en-US"/>
              <a:t>  - presence of hyperbolic periodic points;</a:t>
            </a:r>
            <a:endParaRPr lang="es-ES" altLang="en-US"/>
          </a:p>
          <a:p>
            <a:pPr marL="0" indent="0">
              <a:buNone/>
            </a:pPr>
            <a:r>
              <a:rPr lang="es-ES" altLang="en-US"/>
              <a:t>  - dynamics on the interval for which left and right vector fields do not coincide (here, Mather’s theory applies...)</a:t>
            </a:r>
            <a:endParaRPr lang="es-ES" altLang="en-US"/>
          </a:p>
          <a:p>
            <a:pPr marL="0" indent="0">
              <a:buNone/>
            </a:pPr>
            <a:endParaRPr lang="es-ES" altLang="en-US"/>
          </a:p>
          <a:p>
            <a:pPr marL="0" indent="0">
              <a:buNone/>
            </a:pPr>
            <a:r>
              <a:rPr lang="es-ES" altLang="en-US"/>
              <a:t>- In case of  sublinear  growth,  the affine derivative is  “almost a coboundary”, which means that the action can be conjugated to actions closer and closer to rotation actions...  </a:t>
            </a:r>
            <a:endParaRPr lang="es-ES" alt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s-ES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Summary:</a:t>
            </a:r>
            <a:endParaRPr lang="es-ES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s-ES" altLang="en-US"/>
              <a:t>We do affine interpolation but not of the graphs... </a:t>
            </a:r>
            <a:endParaRPr lang="es-ES" altLang="en-US"/>
          </a:p>
          <a:p>
            <a:r>
              <a:rPr lang="es-ES" altLang="en-US"/>
              <a:t>We interpolte derivatives !!!</a:t>
            </a:r>
            <a:endParaRPr lang="es-ES" altLang="en-US"/>
          </a:p>
          <a:p>
            <a:r>
              <a:rPr lang="es-ES" altLang="en-US"/>
              <a:t>Since these are cocycles, we can keep the commutativity relation along the path.</a:t>
            </a:r>
            <a:endParaRPr lang="es-ES" altLang="en-US"/>
          </a:p>
          <a:p>
            <a:r>
              <a:rPr lang="es-ES" altLang="en-US"/>
              <a:t>We detect the possible obstructions: these are related to the growth of the derivative cocycles.</a:t>
            </a:r>
            <a:endParaRPr lang="es-ES" altLang="en-US"/>
          </a:p>
          <a:p>
            <a:r>
              <a:rPr lang="es-ES" altLang="en-US"/>
              <a:t>We use / establish theorems for the cases where these obstructions actually appear.</a:t>
            </a:r>
            <a:endParaRPr lang="es-ES" altLang="en-US"/>
          </a:p>
          <a:p>
            <a:r>
              <a:rPr lang="es-ES" altLang="en-US"/>
              <a:t>With some extra (somewhat painfull) work, this gives a proof...</a:t>
            </a:r>
            <a:endParaRPr lang="es-ES" alt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s-ES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 last pitfall</a:t>
            </a:r>
            <a:endParaRPr lang="es-ES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p>
            <a:pPr marL="0" indent="0" algn="just">
              <a:buNone/>
            </a:pPr>
            <a:r>
              <a:rPr lang="es-ES" alt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surprisingly, hyperbolic fixed points are not so easy to handly because... they may be non linearizable !</a:t>
            </a:r>
            <a:endParaRPr lang="es-ES" alt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ES" alt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ES" altLang="en-US" sz="4000" b="1">
                <a:solidFill>
                  <a:schemeClr val="tx1"/>
                </a:solidFill>
                <a:latin typeface="Arial Bold" panose="020B0604020202020204" charset="0"/>
                <a:cs typeface="Arial Bold" panose="020B0604020202020204" charset="0"/>
              </a:rPr>
              <a:t>Theorem (Eynard-Bontemps - N):</a:t>
            </a:r>
            <a:r>
              <a:rPr lang="es-ES" alt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there exist plenty of non-linearizable C</a:t>
            </a:r>
            <a:r>
              <a:rPr lang="es-ES" altLang="en-US" sz="400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s-ES" altLang="en-US" sz="4000">
                <a:sym typeface="+mn-ea"/>
              </a:rPr>
              <a:t>vector fields...</a:t>
            </a:r>
            <a:r>
              <a:rPr lang="es-ES" altLang="en-US" sz="400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altLang="en-US" sz="4000" baseline="30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s-ES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A last exercise</a:t>
            </a:r>
            <a:endParaRPr lang="es-ES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305435" y="5062220"/>
            <a:ext cx="11386820" cy="1115060"/>
          </a:xfrm>
        </p:spPr>
        <p:txBody>
          <a:bodyPr>
            <a:noAutofit/>
          </a:bodyPr>
          <a:p>
            <a:pPr marL="0" indent="0" algn="ctr">
              <a:buNone/>
            </a:pPr>
            <a:r>
              <a:rPr lang="es-ES" altLang="en-US" sz="3600" b="1" i="1"/>
              <a:t>f</a:t>
            </a:r>
            <a:r>
              <a:rPr lang="es-ES" altLang="en-US" sz="3600" b="1" i="1" baseline="-25000"/>
              <a:t>t</a:t>
            </a:r>
            <a:r>
              <a:rPr lang="es-ES" altLang="en-US" sz="3600" i="1" baseline="-25000"/>
              <a:t> </a:t>
            </a:r>
            <a:r>
              <a:rPr lang="es-ES" altLang="en-US" sz="3600" baseline="-25000"/>
              <a:t> </a:t>
            </a:r>
            <a:r>
              <a:rPr lang="es-ES" altLang="en-US" sz="36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is a flow of  C</a:t>
            </a:r>
            <a:r>
              <a:rPr lang="es-ES" altLang="en-US" sz="3600" baseline="30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1+ac  </a:t>
            </a:r>
            <a:r>
              <a:rPr lang="es-ES" altLang="en-US" sz="36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diffeomorphisms with the same multiplier as  </a:t>
            </a:r>
            <a:r>
              <a:rPr lang="es-ES" altLang="en-US" sz="3600" i="1">
                <a:latin typeface="Arial Italic" panose="020B0604020202020204" charset="0"/>
                <a:cs typeface="Arial Italic" panose="020B0604020202020204" charset="0"/>
                <a:sym typeface="+mn-ea"/>
              </a:rPr>
              <a:t>e</a:t>
            </a:r>
            <a:r>
              <a:rPr lang="es-ES" altLang="en-US" sz="1600" i="1">
                <a:latin typeface="Arial Italic" panose="020B0604020202020204" charset="0"/>
                <a:cs typeface="Arial Italic" panose="020B0604020202020204" charset="0"/>
                <a:sym typeface="+mn-ea"/>
              </a:rPr>
              <a:t> </a:t>
            </a:r>
            <a:r>
              <a:rPr lang="es-ES" altLang="en-US" sz="3600" i="1" baseline="30000">
                <a:latin typeface="Arial Italic" panose="020B0604020202020204" charset="0"/>
                <a:cs typeface="Arial Italic" panose="020B0604020202020204" charset="0"/>
                <a:sym typeface="+mn-ea"/>
              </a:rPr>
              <a:t>-</a:t>
            </a:r>
            <a:r>
              <a:rPr lang="es-ES" altLang="en-US" sz="1600" i="1" baseline="30000">
                <a:latin typeface="Arial Italic" panose="020B0604020202020204" charset="0"/>
                <a:cs typeface="Arial Italic" panose="020B0604020202020204" charset="0"/>
                <a:sym typeface="+mn-ea"/>
              </a:rPr>
              <a:t> </a:t>
            </a:r>
            <a:r>
              <a:rPr lang="es-ES" altLang="en-US" sz="3600" i="1" baseline="30000">
                <a:latin typeface="Arial Italic" panose="020B0604020202020204" charset="0"/>
                <a:cs typeface="Arial Italic" panose="020B0604020202020204" charset="0"/>
                <a:sym typeface="+mn-ea"/>
              </a:rPr>
              <a:t>t</a:t>
            </a:r>
            <a:r>
              <a:rPr lang="es-ES" altLang="en-US" sz="3600" baseline="30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</a:t>
            </a:r>
            <a:r>
              <a:rPr lang="es-ES" altLang="en-US" sz="36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yet the conjugacy h is not bilipschitz...</a:t>
            </a:r>
            <a:endParaRPr lang="es-ES" altLang="en-US" sz="360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6" name="Imagen 5" descr="f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76500" y="3234690"/>
            <a:ext cx="6731000" cy="1320800"/>
          </a:xfrm>
          <a:prstGeom prst="rect">
            <a:avLst/>
          </a:prstGeom>
        </p:spPr>
      </p:pic>
      <p:pic>
        <p:nvPicPr>
          <p:cNvPr id="8" name="Imagen 7" descr="f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55" y="1905635"/>
            <a:ext cx="11353800" cy="111442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Imagen 3" descr="merc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090" y="0"/>
            <a:ext cx="1202118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uadrados mágicos corto2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85800" y="138430"/>
            <a:ext cx="108204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es-ES" alt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Panmagic groups</a:t>
            </a:r>
            <a:endParaRPr lang="es-ES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596265" y="1691640"/>
            <a:ext cx="11136630" cy="4901565"/>
          </a:xfrm>
        </p:spPr>
        <p:txBody>
          <a:bodyPr/>
          <a:p>
            <a:pPr marL="0" indent="0" algn="just">
              <a:buNone/>
            </a:pPr>
            <a:r>
              <a:rPr lang="es-ES" altLang="en-US" sz="3200">
                <a:sym typeface="+mn-ea"/>
              </a:rPr>
              <a:t>The panmagic group is the group of permutations of the cells of a square that preserve the panmagic relations: they send panmagic squares into panmagic squares</a:t>
            </a:r>
            <a:r>
              <a:rPr lang="es-ES" altLang="en-US" sz="3600">
                <a:sym typeface="+mn-ea"/>
              </a:rPr>
              <a:t>. </a:t>
            </a:r>
            <a:endParaRPr lang="es-ES" altLang="en-US" sz="3600"/>
          </a:p>
          <a:p>
            <a:endParaRPr lang="es-ES" altLang="en-US" sz="3600">
              <a:pattFill prst="dkUpDiag">
                <a:fgClr>
                  <a:schemeClr val="bg1">
                    <a:lumMod val="50000"/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  <a:alpha val="40000"/>
                    <a:lumMod val="50000"/>
                  </a:schemeClr>
                </a:outerShdw>
              </a:effectLst>
            </a:endParaRPr>
          </a:p>
          <a:p>
            <a:endParaRPr lang="es-ES" altLang="en-US" sz="3600" baseline="-25000"/>
          </a:p>
          <a:p>
            <a:endParaRPr lang="es-ES" altLang="en-US" baseline="-25000"/>
          </a:p>
          <a:p>
            <a:pPr marL="0" indent="0">
              <a:buNone/>
            </a:pPr>
            <a:r>
              <a:rPr lang="es-ES" altLang="en-US" baseline="-25000"/>
              <a:t> </a:t>
            </a:r>
            <a:endParaRPr lang="es-ES" altLang="en-US"/>
          </a:p>
          <a:p>
            <a:pPr marL="0" indent="0">
              <a:buNone/>
            </a:pPr>
            <a:r>
              <a:rPr lang="es-ES" altLang="en-US">
                <a:sym typeface="+mn-ea"/>
              </a:rPr>
              <a:t> </a:t>
            </a:r>
            <a:endParaRPr lang="es-ES" altLang="en-US"/>
          </a:p>
          <a:p>
            <a:pPr marL="0" indent="0">
              <a:buNone/>
            </a:pPr>
            <a:endParaRPr lang="es-ES" altLang="en-US" baseline="-25000"/>
          </a:p>
        </p:txBody>
      </p:sp>
      <p:pic>
        <p:nvPicPr>
          <p:cNvPr id="5" name="Imagen 4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94815" y="3524885"/>
            <a:ext cx="8920480" cy="1354455"/>
          </a:xfrm>
          <a:prstGeom prst="rect">
            <a:avLst/>
          </a:prstGeom>
        </p:spPr>
      </p:pic>
      <p:pic>
        <p:nvPicPr>
          <p:cNvPr id="7" name="Imagen 6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530" y="4897120"/>
            <a:ext cx="6751955" cy="164274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6401435" y="1110615"/>
            <a:ext cx="5540375" cy="5262880"/>
          </a:xfrm>
        </p:spPr>
        <p:txBody>
          <a:bodyPr>
            <a:normAutofit fontScale="90000" lnSpcReduction="20000"/>
          </a:bodyPr>
          <a:p>
            <a:pPr marL="0" indent="0" algn="ctr">
              <a:buNone/>
            </a:pPr>
            <a:r>
              <a:rPr lang="es-ES" altLang="en-US" sz="6600">
                <a:solidFill>
                  <a:srgbClr val="C00000"/>
                </a:solidFill>
                <a:latin typeface="SignPainter HouseScript" panose="02000006070000020004" charset="0"/>
                <a:cs typeface="SignPainter HouseScript" panose="02000006070000020004" charset="0"/>
              </a:rPr>
              <a:t>The algebraic </a:t>
            </a:r>
            <a:endParaRPr lang="es-ES" altLang="en-US" sz="6600">
              <a:solidFill>
                <a:srgbClr val="C00000"/>
              </a:solidFill>
              <a:latin typeface="SignPainter HouseScript" panose="02000006070000020004" charset="0"/>
              <a:cs typeface="SignPainter HouseScript" panose="02000006070000020004" charset="0"/>
            </a:endParaRPr>
          </a:p>
          <a:p>
            <a:pPr marL="0" indent="0" algn="ctr">
              <a:buNone/>
            </a:pPr>
            <a:r>
              <a:rPr lang="es-ES" altLang="en-US" sz="6600">
                <a:solidFill>
                  <a:srgbClr val="C00000"/>
                </a:solidFill>
                <a:latin typeface="SignPainter HouseScript" panose="02000006070000020004" charset="0"/>
                <a:cs typeface="SignPainter HouseScript" panose="02000006070000020004" charset="0"/>
              </a:rPr>
              <a:t>theory of </a:t>
            </a:r>
            <a:endParaRPr lang="es-ES" altLang="en-US" sz="6600">
              <a:solidFill>
                <a:srgbClr val="C00000"/>
              </a:solidFill>
              <a:latin typeface="SignPainter HouseScript" panose="02000006070000020004" charset="0"/>
              <a:cs typeface="SignPainter HouseScript" panose="02000006070000020004" charset="0"/>
            </a:endParaRPr>
          </a:p>
          <a:p>
            <a:pPr marL="0" indent="0" algn="ctr">
              <a:buNone/>
            </a:pPr>
            <a:r>
              <a:rPr lang="es-ES" altLang="en-US" sz="6600">
                <a:solidFill>
                  <a:srgbClr val="C00000"/>
                </a:solidFill>
                <a:latin typeface="SignPainter HouseScript" panose="02000006070000020004" charset="0"/>
                <a:cs typeface="SignPainter HouseScript" panose="02000006070000020004" charset="0"/>
              </a:rPr>
              <a:t>diabolic </a:t>
            </a:r>
            <a:endParaRPr lang="es-ES" altLang="en-US" sz="6600">
              <a:solidFill>
                <a:srgbClr val="C00000"/>
              </a:solidFill>
              <a:latin typeface="SignPainter HouseScript" panose="02000006070000020004" charset="0"/>
              <a:cs typeface="SignPainter HouseScript" panose="02000006070000020004" charset="0"/>
            </a:endParaRPr>
          </a:p>
          <a:p>
            <a:pPr marL="0" indent="0" algn="ctr">
              <a:buNone/>
            </a:pPr>
            <a:r>
              <a:rPr lang="es-ES" altLang="en-US" sz="6600">
                <a:solidFill>
                  <a:srgbClr val="C00000"/>
                </a:solidFill>
                <a:latin typeface="SignPainter HouseScript" panose="02000006070000020004" charset="0"/>
                <a:cs typeface="SignPainter HouseScript" panose="02000006070000020004" charset="0"/>
              </a:rPr>
              <a:t>magic squares.</a:t>
            </a:r>
            <a:endParaRPr lang="es-ES" altLang="en-US" sz="6600">
              <a:solidFill>
                <a:srgbClr val="C00000"/>
              </a:solidFill>
              <a:latin typeface="SignPainter HouseScript" panose="02000006070000020004" charset="0"/>
              <a:cs typeface="SignPainter HouseScript" panose="02000006070000020004" charset="0"/>
            </a:endParaRPr>
          </a:p>
          <a:p>
            <a:pPr marL="0" indent="0" algn="ctr">
              <a:buNone/>
            </a:pPr>
            <a:endParaRPr lang="es-ES" altLang="en-US" sz="4400"/>
          </a:p>
          <a:p>
            <a:pPr marL="0" indent="0" algn="ctr">
              <a:buNone/>
            </a:pPr>
            <a:r>
              <a:rPr lang="es-ES" altLang="en-US" sz="4000">
                <a:solidFill>
                  <a:srgbClr val="C00000"/>
                </a:solidFill>
                <a:latin typeface="SignPainter HouseScript" panose="02000006070000020004" charset="0"/>
                <a:cs typeface="SignPainter HouseScript" panose="02000006070000020004" charset="0"/>
              </a:rPr>
              <a:t>B. Rosser &amp; R. Walker</a:t>
            </a:r>
            <a:endParaRPr lang="es-ES" altLang="en-US" sz="4000">
              <a:solidFill>
                <a:srgbClr val="C00000"/>
              </a:solidFill>
              <a:latin typeface="SignPainter HouseScript" panose="02000006070000020004" charset="0"/>
              <a:cs typeface="SignPainter HouseScript" panose="02000006070000020004" charset="0"/>
            </a:endParaRPr>
          </a:p>
          <a:p>
            <a:pPr marL="0" indent="0" algn="ctr">
              <a:buNone/>
            </a:pPr>
            <a:endParaRPr lang="es-ES" altLang="en-US" sz="3600">
              <a:solidFill>
                <a:srgbClr val="C00000"/>
              </a:solidFill>
              <a:latin typeface="SignPainter HouseScript" panose="02000006070000020004" charset="0"/>
              <a:cs typeface="SignPainter HouseScript" panose="02000006070000020004" charset="0"/>
            </a:endParaRPr>
          </a:p>
          <a:p>
            <a:pPr marL="0" indent="0" algn="ctr">
              <a:buNone/>
            </a:pPr>
            <a:r>
              <a:rPr lang="es-ES" altLang="en-US" sz="3600">
                <a:solidFill>
                  <a:srgbClr val="C00000"/>
                </a:solidFill>
                <a:latin typeface="SignPainter HouseScript" panose="02000006070000020004" charset="0"/>
                <a:cs typeface="SignPainter HouseScript" panose="02000006070000020004" charset="0"/>
              </a:rPr>
              <a:t>Duke Math. J. 1939</a:t>
            </a:r>
            <a:endParaRPr lang="es-ES" altLang="en-US" sz="3600">
              <a:solidFill>
                <a:srgbClr val="C00000"/>
              </a:solidFill>
              <a:latin typeface="SignPainter HouseScript" panose="02000006070000020004" charset="0"/>
              <a:cs typeface="SignPainter HouseScript" panose="02000006070000020004" charset="0"/>
            </a:endParaRPr>
          </a:p>
        </p:txBody>
      </p:sp>
      <p:pic>
        <p:nvPicPr>
          <p:cNvPr id="4" name="Imagen 3" descr="gothic-sign-with-pentagram-grunge-vintage-design-t-shirts_625341-89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835" y="797560"/>
            <a:ext cx="5262880" cy="52628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237" y="887048"/>
            <a:ext cx="3952567" cy="2197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665" b="1" dirty="0" err="1">
                <a:solidFill>
                  <a:srgbClr val="00FF99"/>
                </a:solidFill>
                <a:latin typeface="+mn-lt"/>
              </a:rPr>
              <a:t>Th</a:t>
            </a:r>
            <a:r>
              <a:rPr lang="es-ES" altLang="en-US" sz="2665" b="1" dirty="0" err="1">
                <a:solidFill>
                  <a:srgbClr val="00FF99"/>
                </a:solidFill>
                <a:latin typeface="+mn-lt"/>
              </a:rPr>
              <a:t>e</a:t>
            </a:r>
            <a:r>
              <a:rPr lang="en-US" sz="2665" b="1" dirty="0" err="1">
                <a:solidFill>
                  <a:srgbClr val="00FF99"/>
                </a:solidFill>
                <a:latin typeface="+mn-lt"/>
              </a:rPr>
              <a:t>or</a:t>
            </a:r>
            <a:r>
              <a:rPr lang="es-ES" altLang="en-US" sz="2665" b="1" dirty="0" err="1">
                <a:solidFill>
                  <a:srgbClr val="00FF99"/>
                </a:solidFill>
                <a:latin typeface="+mn-lt"/>
              </a:rPr>
              <a:t>em</a:t>
            </a:r>
            <a:br>
              <a:rPr lang="en-US" sz="2665" b="1" kern="1200" dirty="0">
                <a:solidFill>
                  <a:srgbClr val="00FF99"/>
                </a:solidFill>
                <a:latin typeface="+mn-lt"/>
                <a:ea typeface="+mj-ea"/>
                <a:cs typeface="+mj-cs"/>
              </a:rPr>
            </a:br>
            <a:r>
              <a:rPr lang="en-US" sz="2665" b="1" kern="1200" dirty="0">
                <a:solidFill>
                  <a:srgbClr val="00FF99"/>
                </a:solidFill>
                <a:latin typeface="+mn-lt"/>
                <a:ea typeface="+mj-ea"/>
                <a:cs typeface="+mj-cs"/>
              </a:rPr>
              <a:t>(Narayana Pandit, </a:t>
            </a:r>
            <a:r>
              <a:rPr lang="es-ES" altLang="en-US" sz="2665" b="1" kern="1200" dirty="0">
                <a:solidFill>
                  <a:srgbClr val="00FF99"/>
                </a:solidFill>
                <a:latin typeface="+mn-lt"/>
                <a:ea typeface="+mj-ea"/>
                <a:cs typeface="+mj-cs"/>
              </a:rPr>
              <a:t>   </a:t>
            </a:r>
            <a:br>
              <a:rPr lang="es-ES" altLang="en-US" sz="2665" b="1" kern="1200" dirty="0">
                <a:solidFill>
                  <a:srgbClr val="00FF99"/>
                </a:solidFill>
                <a:latin typeface="+mn-lt"/>
                <a:ea typeface="+mj-ea"/>
                <a:cs typeface="+mj-cs"/>
              </a:rPr>
            </a:br>
            <a:r>
              <a:rPr lang="en-US" sz="2665" b="1" kern="1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  <a:latin typeface="+mn-lt"/>
                <a:ea typeface="+mj-ea"/>
                <a:cs typeface="+mj-cs"/>
              </a:rPr>
              <a:t>B. Rosser &amp; R. Walke</a:t>
            </a:r>
            <a:r>
              <a:rPr lang="es-ES" altLang="en-US" sz="2665" b="1" kern="1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  <a:latin typeface="+mn-lt"/>
                <a:ea typeface="+mj-ea"/>
                <a:cs typeface="+mj-cs"/>
              </a:rPr>
              <a:t>r,</a:t>
            </a:r>
            <a:r>
              <a:rPr lang="en-US" sz="2665" b="1" kern="1200" dirty="0">
                <a:solidFill>
                  <a:srgbClr val="00FF99"/>
                </a:solidFill>
                <a:latin typeface="+mn-lt"/>
                <a:ea typeface="+mj-ea"/>
                <a:cs typeface="+mj-cs"/>
              </a:rPr>
              <a:t> </a:t>
            </a:r>
            <a:br>
              <a:rPr lang="en-US" sz="2665" b="1" kern="1200" dirty="0">
                <a:solidFill>
                  <a:srgbClr val="00FF99"/>
                </a:solidFill>
                <a:latin typeface="+mn-lt"/>
                <a:ea typeface="+mj-ea"/>
                <a:cs typeface="+mj-cs"/>
              </a:rPr>
            </a:br>
            <a:r>
              <a:rPr lang="es-ES" altLang="en-US" sz="2665" b="1" kern="1200" dirty="0">
                <a:solidFill>
                  <a:srgbClr val="00FF99"/>
                </a:solidFill>
                <a:latin typeface="+mn-lt"/>
                <a:ea typeface="+mj-ea"/>
                <a:cs typeface="+mj-cs"/>
              </a:rPr>
              <a:t>H. Coxeter, </a:t>
            </a:r>
            <a:br>
              <a:rPr lang="en-US" sz="2665" b="1" kern="1200" dirty="0">
                <a:solidFill>
                  <a:srgbClr val="00FF99"/>
                </a:solidFill>
                <a:latin typeface="+mn-lt"/>
                <a:ea typeface="+mj-ea"/>
                <a:cs typeface="+mj-cs"/>
              </a:rPr>
            </a:br>
            <a:r>
              <a:rPr lang="en-US" sz="2665" b="1" kern="1200" dirty="0">
                <a:solidFill>
                  <a:srgbClr val="00FF99"/>
                </a:solidFill>
                <a:latin typeface="+mn-lt"/>
                <a:ea typeface="+mj-ea"/>
                <a:cs typeface="+mj-cs"/>
              </a:rPr>
              <a:t>W. Müller, N.)</a:t>
            </a:r>
            <a:r>
              <a:rPr lang="es-ES" altLang="en-US" sz="2665" b="1" kern="1200" dirty="0">
                <a:solidFill>
                  <a:srgbClr val="00FF99"/>
                </a:solidFill>
                <a:latin typeface="+mn-lt"/>
                <a:ea typeface="+mj-ea"/>
                <a:cs typeface="+mj-cs"/>
              </a:rPr>
              <a:t>:</a:t>
            </a:r>
            <a:endParaRPr lang="es-ES" altLang="en-US" sz="2665" b="1" kern="1200" dirty="0">
              <a:solidFill>
                <a:srgbClr val="00FF99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4237" y="4170501"/>
            <a:ext cx="3657600" cy="1652778"/>
          </a:xfrm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</a:bodyPr>
          <a:lstStyle/>
          <a:p>
            <a:pPr marL="0" indent="0" algn="ctr">
              <a:buNone/>
            </a:pPr>
            <a:r>
              <a:rPr lang="es-ES" altLang="fr-FR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  <a:latin typeface="+mj-lt"/>
              </a:rPr>
              <a:t>The 4x4 panmagic group has order </a:t>
            </a:r>
            <a:r>
              <a:rPr lang="fr-FR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  <a:latin typeface="+mj-lt"/>
              </a:rPr>
              <a:t>384, </a:t>
            </a:r>
            <a:r>
              <a:rPr lang="es-ES" altLang="fr-FR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  <a:latin typeface="+mj-lt"/>
              </a:rPr>
              <a:t>and is isomorphic to the group of symme-tries of the </a:t>
            </a:r>
            <a:r>
              <a:rPr lang="fr-FR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  <a:latin typeface="+mj-lt"/>
              </a:rPr>
              <a:t>hypercube.</a:t>
            </a:r>
            <a:endParaRPr lang="fr-FR" sz="2300" kern="12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  <a:latin typeface="+mj-lt"/>
            </a:endParaRPr>
          </a:p>
        </p:txBody>
      </p:sp>
      <p:cxnSp>
        <p:nvCxnSpPr>
          <p:cNvPr id="12" name="Straight Connector 11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3"/>
          <p:cNvPicPr>
            <a:picLocks noGrp="1" noChangeAspect="1"/>
          </p:cNvPicPr>
          <p:nvPr>
            <p:ph sz="half" idx="2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105" y="488763"/>
            <a:ext cx="5821988" cy="588079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1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33" r="1" b="24091"/>
          <a:stretch>
            <a:fillRect/>
          </a:stretch>
        </p:blipFill>
        <p:spPr>
          <a:xfrm>
            <a:off x="-1" y="-28"/>
            <a:ext cx="12192000" cy="685595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97815" y="2785745"/>
            <a:ext cx="5097780" cy="2028825"/>
          </a:xfrm>
          <a:prstGeom prst="rect">
            <a:avLst/>
          </a:prstGeom>
          <a:solidFill>
            <a:srgbClr val="FFC000">
              <a:alpha val="32941"/>
            </a:srgbClr>
          </a:solidFill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alt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Chautisa Yantra at 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Khajuraho</a:t>
            </a:r>
            <a:r>
              <a:rPr lang="es-ES" alt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endParaRPr lang="es-ES" alt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(</a:t>
            </a:r>
            <a:r>
              <a:rPr lang="en-US" sz="4400" dirty="0" err="1">
                <a:latin typeface="+mj-lt"/>
                <a:ea typeface="+mj-ea"/>
                <a:cs typeface="+mj-cs"/>
              </a:rPr>
              <a:t>centre</a:t>
            </a:r>
            <a:r>
              <a:rPr lang="en-US" sz="4400" dirty="0">
                <a:latin typeface="+mj-lt"/>
                <a:ea typeface="+mj-ea"/>
                <a:cs typeface="+mj-cs"/>
              </a:rPr>
              <a:t> </a:t>
            </a:r>
            <a:r>
              <a:rPr lang="es-ES" altLang="en-US" sz="4400" dirty="0">
                <a:latin typeface="+mj-lt"/>
                <a:ea typeface="+mj-ea"/>
                <a:cs typeface="+mj-cs"/>
              </a:rPr>
              <a:t>of </a:t>
            </a:r>
            <a:r>
              <a:rPr lang="en-US" sz="4400" dirty="0" err="1">
                <a:latin typeface="+mj-lt"/>
                <a:ea typeface="+mj-ea"/>
                <a:cs typeface="+mj-cs"/>
              </a:rPr>
              <a:t>Ind</a:t>
            </a:r>
            <a:r>
              <a:rPr lang="es-ES" altLang="en-US" sz="4400" dirty="0" err="1">
                <a:latin typeface="+mj-lt"/>
                <a:ea typeface="+mj-ea"/>
                <a:cs typeface="+mj-cs"/>
              </a:rPr>
              <a:t>ia</a:t>
            </a:r>
            <a:r>
              <a:rPr lang="en-US" sz="4400" dirty="0">
                <a:latin typeface="+mj-lt"/>
                <a:ea typeface="+mj-ea"/>
                <a:cs typeface="+mj-cs"/>
              </a:rPr>
              <a:t>)</a:t>
            </a:r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7" r="1" b="8835"/>
          <a:stretch>
            <a:fillRect/>
          </a:stretch>
        </p:blipFill>
        <p:spPr>
          <a:xfrm>
            <a:off x="6021086" y="544802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11251</Words>
  <Application>WPS Presentation</Application>
  <PresentationFormat>Panorámica</PresentationFormat>
  <Paragraphs>348</Paragraphs>
  <Slides>46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70" baseType="lpstr">
      <vt:lpstr>Arial</vt:lpstr>
      <vt:lpstr>SimSun</vt:lpstr>
      <vt:lpstr>Wingdings</vt:lpstr>
      <vt:lpstr>Papyrus</vt:lpstr>
      <vt:lpstr>Apple Symbols</vt:lpstr>
      <vt:lpstr>DejaVu Math TeX Gyre</vt:lpstr>
      <vt:lpstr>Arial Bold</vt:lpstr>
      <vt:lpstr>Times New Roman Italic</vt:lpstr>
      <vt:lpstr>Cambria Math</vt:lpstr>
      <vt:lpstr>Kingsoft Math</vt:lpstr>
      <vt:lpstr>Raanana</vt:lpstr>
      <vt:lpstr>Calibri</vt:lpstr>
      <vt:lpstr>Helvetica Neue</vt:lpstr>
      <vt:lpstr>Microsoft YaHei</vt:lpstr>
      <vt:lpstr>汉仪旗黑</vt:lpstr>
      <vt:lpstr>Arial Unicode MS</vt:lpstr>
      <vt:lpstr>Calibri Light</vt:lpstr>
      <vt:lpstr>宋体-简</vt:lpstr>
      <vt:lpstr>Arial Italic</vt:lpstr>
      <vt:lpstr>Kokonor</vt:lpstr>
      <vt:lpstr>Apple Chancery</vt:lpstr>
      <vt:lpstr>Shree Devanagari 714 Regular</vt:lpstr>
      <vt:lpstr>SignPainter HouseScript</vt:lpstr>
      <vt:lpstr>Tema de Office</vt:lpstr>
      <vt:lpstr>PowerPoint 演示文稿</vt:lpstr>
      <vt:lpstr>PowerPoint 演示文稿</vt:lpstr>
      <vt:lpstr>The genesis of groups</vt:lpstr>
      <vt:lpstr>PowerPoint 演示文稿</vt:lpstr>
      <vt:lpstr>PowerPoint 演示文稿</vt:lpstr>
      <vt:lpstr>Panmagic groups</vt:lpstr>
      <vt:lpstr>PowerPoint 演示文稿</vt:lpstr>
      <vt:lpstr>Theorem (Narayana Pandit,  B. Rosser &amp;  R. Walker, H. Coxeter, W. Müller, A. N.):</vt:lpstr>
      <vt:lpstr>PowerPoint 演示文稿</vt:lpstr>
      <vt:lpstr>PowerPoint 演示文稿</vt:lpstr>
      <vt:lpstr>PowerPoint 演示文稿</vt:lpstr>
      <vt:lpstr>Groups as dynamical objects I </vt:lpstr>
      <vt:lpstr>Groups as dynamical objects II </vt:lpstr>
      <vt:lpstr>Simple amenable groups</vt:lpstr>
      <vt:lpstr>From  0  to  higher  dimension</vt:lpstr>
      <vt:lpstr>Can these groups be distinguished “geometrically”</vt:lpstr>
      <vt:lpstr>“Two” specific examples </vt:lpstr>
      <vt:lpstr>Distorted diffeomorphisms  </vt:lpstr>
      <vt:lpstr>Germs </vt:lpstr>
      <vt:lpstr>Another challenging question</vt:lpstr>
      <vt:lpstr>Three derivatives, and more...</vt:lpstr>
      <vt:lpstr>A nice formula for the Schwarzian derivative</vt:lpstr>
      <vt:lpstr>Thurston’s stability theorem</vt:lpstr>
      <vt:lpstr>If more derivatives are available...</vt:lpstr>
      <vt:lpstr>The spirit of the proof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Several pitfalls along the path</vt:lpstr>
      <vt:lpstr>PowerPoint 演示文稿</vt:lpstr>
      <vt:lpstr>Several pitfalls along the path</vt:lpstr>
      <vt:lpstr>Several pitfalls along the path</vt:lpstr>
      <vt:lpstr>PowerPoint 演示文稿</vt:lpstr>
      <vt:lpstr>PowerPoint 演示文稿</vt:lpstr>
      <vt:lpstr>PowerPoint 演示文稿</vt:lpstr>
      <vt:lpstr>Summary:</vt:lpstr>
      <vt:lpstr>A tool in dimension 1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andresnavasflores</dc:creator>
  <cp:lastModifiedBy>andresnavasflores</cp:lastModifiedBy>
  <cp:revision>54</cp:revision>
  <dcterms:created xsi:type="dcterms:W3CDTF">2022-12-08T16:53:42Z</dcterms:created>
  <dcterms:modified xsi:type="dcterms:W3CDTF">2022-12-08T16:53:42Z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3082-4.7.1.7786</vt:lpwstr>
  </property>
</Properties>
</file>